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B0B0"/>
    <a:srgbClr val="AE7ED0"/>
    <a:srgbClr val="E5D4F0"/>
    <a:srgbClr val="F1D7D7"/>
    <a:srgbClr val="F6C021"/>
    <a:srgbClr val="4DBB72"/>
    <a:srgbClr val="4C8CCA"/>
    <a:srgbClr val="FEF300"/>
    <a:srgbClr val="EF633D"/>
    <a:srgbClr val="85D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>
      <p:cViewPr varScale="1">
        <p:scale>
          <a:sx n="82" d="100"/>
          <a:sy n="82" d="100"/>
        </p:scale>
        <p:origin x="16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Smith" userId="c500e8e0-5e11-4aff-aaf3-780a26415cc6" providerId="ADAL" clId="{94E388F4-A904-46CE-BAB7-5E6CEB101AD3}"/>
    <pc:docChg chg="custSel modSld">
      <pc:chgData name="Katherine Smith" userId="c500e8e0-5e11-4aff-aaf3-780a26415cc6" providerId="ADAL" clId="{94E388F4-A904-46CE-BAB7-5E6CEB101AD3}" dt="2024-11-18T14:40:22.264" v="12" actId="20577"/>
      <pc:docMkLst>
        <pc:docMk/>
      </pc:docMkLst>
      <pc:sldChg chg="modSp mod">
        <pc:chgData name="Katherine Smith" userId="c500e8e0-5e11-4aff-aaf3-780a26415cc6" providerId="ADAL" clId="{94E388F4-A904-46CE-BAB7-5E6CEB101AD3}" dt="2024-11-18T14:40:22.264" v="12" actId="20577"/>
        <pc:sldMkLst>
          <pc:docMk/>
          <pc:sldMk cId="774207327" sldId="256"/>
        </pc:sldMkLst>
        <pc:spChg chg="mod">
          <ac:chgData name="Katherine Smith" userId="c500e8e0-5e11-4aff-aaf3-780a26415cc6" providerId="ADAL" clId="{94E388F4-A904-46CE-BAB7-5E6CEB101AD3}" dt="2024-11-18T14:40:22.264" v="12" actId="20577"/>
          <ac:spMkLst>
            <pc:docMk/>
            <pc:sldMk cId="774207327" sldId="256"/>
            <ac:spMk id="4" creationId="{00000000-0000-0000-0000-000000000000}"/>
          </ac:spMkLst>
        </pc:spChg>
        <pc:graphicFrameChg chg="modGraphic">
          <ac:chgData name="Katherine Smith" userId="c500e8e0-5e11-4aff-aaf3-780a26415cc6" providerId="ADAL" clId="{94E388F4-A904-46CE-BAB7-5E6CEB101AD3}" dt="2024-11-05T14:59:30.891" v="1" actId="33524"/>
          <ac:graphicFrameMkLst>
            <pc:docMk/>
            <pc:sldMk cId="774207327" sldId="256"/>
            <ac:graphicFrameMk id="6" creationId="{00000000-0000-0000-0000-000000000000}"/>
          </ac:graphicFrameMkLst>
        </pc:graphicFrameChg>
        <pc:graphicFrameChg chg="modGraphic">
          <ac:chgData name="Katherine Smith" userId="c500e8e0-5e11-4aff-aaf3-780a26415cc6" providerId="ADAL" clId="{94E388F4-A904-46CE-BAB7-5E6CEB101AD3}" dt="2024-11-05T14:59:37.152" v="3" actId="20577"/>
          <ac:graphicFrameMkLst>
            <pc:docMk/>
            <pc:sldMk cId="774207327" sldId="256"/>
            <ac:graphicFrameMk id="7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1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6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7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9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4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6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85B1D-A438-42F0-B0CE-E8E1FC9B25F3}" type="datetimeFigureOut">
              <a:rPr lang="en-GB" smtClean="0"/>
              <a:t>18/11/2024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1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159024"/>
              </p:ext>
            </p:extLst>
          </p:nvPr>
        </p:nvGraphicFramePr>
        <p:xfrm>
          <a:off x="4897464" y="2238973"/>
          <a:ext cx="4928178" cy="384145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137576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  <a:gridCol w="3790602">
                  <a:extLst>
                    <a:ext uri="{9D8B030D-6E8A-4147-A177-3AD203B41FA5}">
                      <a16:colId xmlns:a16="http://schemas.microsoft.com/office/drawing/2014/main" val="1331955835"/>
                    </a:ext>
                  </a:extLst>
                </a:gridCol>
              </a:tblGrid>
              <a:tr h="178610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401872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Empire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 group of countries ruled by a single person, government or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country.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401872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Emperor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The ruler of an empire.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90241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Celt/Iron Age</a:t>
                      </a:r>
                    </a:p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Briton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 person who lived in ancient Britain in the time before the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Romans.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29024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XCCW Joined 1a" panose="03050602040000000000" pitchFamily="66" charset="0"/>
                        </a:rPr>
                        <a:t>Invade/</a:t>
                      </a:r>
                    </a:p>
                    <a:p>
                      <a:r>
                        <a:rPr lang="en-GB" sz="1200" dirty="0">
                          <a:latin typeface="XCCW Joined 1a" panose="03050602040000000000" pitchFamily="66" charset="0"/>
                        </a:rPr>
                        <a:t>Invasion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To enter a place in a forceful way.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3771950"/>
                  </a:ext>
                </a:extLst>
              </a:tr>
              <a:tr h="51350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XCCW Joined 1a" panose="03050602040000000000" pitchFamily="66" charset="0"/>
                        </a:rPr>
                        <a:t>Legion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 large group of soldiers who form a part of an army.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767712"/>
                  </a:ext>
                </a:extLst>
              </a:tr>
              <a:tr h="17861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Barbarian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 person that lived outside the Roman Empire, seen b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y the Romans as violent and uncivilised. 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7722463"/>
                  </a:ext>
                </a:extLst>
              </a:tr>
              <a:tr h="17861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Centurion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An officer commanding about 0 legionaries.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3957364"/>
                  </a:ext>
                </a:extLst>
              </a:tr>
            </a:tbl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807" y="156753"/>
            <a:ext cx="4612242" cy="888276"/>
          </a:xfr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800" b="1" dirty="0">
                <a:latin typeface="XCCW Joined 1a" panose="03050602040000000000" pitchFamily="66" charset="0"/>
              </a:rPr>
              <a:t>Year 6</a:t>
            </a:r>
            <a:br>
              <a:rPr lang="en-GB" sz="1800" b="1">
                <a:latin typeface="XCCW Joined 1a" panose="03050602040000000000" pitchFamily="66" charset="0"/>
              </a:rPr>
            </a:br>
            <a:r>
              <a:rPr lang="en-GB" sz="1800" b="1">
                <a:latin typeface="XCCW Joined 1a" panose="03050602040000000000" pitchFamily="66" charset="0"/>
              </a:rPr>
              <a:t>History - Romans</a:t>
            </a:r>
            <a:br>
              <a:rPr lang="en-GB" sz="1800" b="1" dirty="0">
                <a:latin typeface="XCCW Joined 1a" panose="03050602040000000000" pitchFamily="66" charset="0"/>
              </a:rPr>
            </a:br>
            <a:r>
              <a:rPr lang="en-GB" sz="1800" b="1" dirty="0">
                <a:latin typeface="XCCW Joined 1a" panose="03050602040000000000" pitchFamily="66" charset="0"/>
              </a:rPr>
              <a:t>Knowledge Organiser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1444745"/>
              </p:ext>
            </p:extLst>
          </p:nvPr>
        </p:nvGraphicFramePr>
        <p:xfrm>
          <a:off x="201807" y="3676481"/>
          <a:ext cx="461224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2242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17697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Key Questions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7E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10179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When did the Roman Empire begin?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What is the importance of the Roman Empire on Britain?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How did Julius Caesar’s failed attempt impact Britain?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Who was Boudicca?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effectLst/>
                          <a:latin typeface="XCCW Joined 1a" panose="03050602040000000000" pitchFamily="66" charset="0"/>
                          <a:ea typeface="+mn-ea"/>
                          <a:cs typeface="+mn-cs"/>
                        </a:rPr>
                        <a:t>What impact did Boudicca’s resistance have on Britain?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808003"/>
              </p:ext>
            </p:extLst>
          </p:nvPr>
        </p:nvGraphicFramePr>
        <p:xfrm>
          <a:off x="4897464" y="159861"/>
          <a:ext cx="4928178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8178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155227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Learning Objectives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2522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LO: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To know when the Roman Empire happened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2337307"/>
                  </a:ext>
                </a:extLst>
              </a:tr>
              <a:tr h="155227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LO: To understand the impact that the Romans had on Britain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155227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LO: To explore the impact that Julius Caesar’s attempted invasion had on Britain in 55-54BC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2522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LO: To explore the impact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Boudica had on the Roman Empire </a:t>
                      </a:r>
                      <a:r>
                        <a:rPr lang="en-GB" sz="1200" baseline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and Britain</a:t>
                      </a:r>
                      <a:endParaRPr lang="en-GB" sz="120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26919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502912"/>
              </p:ext>
            </p:extLst>
          </p:nvPr>
        </p:nvGraphicFramePr>
        <p:xfrm>
          <a:off x="201807" y="1132108"/>
          <a:ext cx="4612242" cy="24696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612242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118530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Key Facts and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5177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The Celts lived in Britain before the Romans;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however, no-one called them Celts until the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eighteenth century. In fact, the Romans called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these people Britons.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492337">
                <a:tc>
                  <a:txBody>
                    <a:bodyPr/>
                    <a:lstStyle/>
                    <a:p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The Roman General Julius Caesar came across the sea to Britain. He wanted to make Britain a part of the Roman Empire.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355577">
                <a:tc>
                  <a:txBody>
                    <a:bodyPr/>
                    <a:lstStyle/>
                    <a:p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Roman legions: there were around 5000 soldiers in a Roman Army legion.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2831742"/>
                  </a:ext>
                </a:extLst>
              </a:tr>
              <a:tr h="275058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</a:rPr>
                        <a:t>Boudicca was a Celtic Queen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101" y="5565864"/>
            <a:ext cx="1625819" cy="12573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7212" y="5571689"/>
            <a:ext cx="2174786" cy="122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5367e8d-8697-41d5-8e9f-d6f7e97d8204" xsi:nil="true"/>
    <lcf76f155ced4ddcb4097134ff3c332f xmlns="e210c5df-0f59-48c0-8c96-74fbe37342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EFCFA6A152148A5F2DBB6D1A54742" ma:contentTypeVersion="15" ma:contentTypeDescription="Create a new document." ma:contentTypeScope="" ma:versionID="cabbc071119ff7f9512a6555dec2ddc4">
  <xsd:schema xmlns:xsd="http://www.w3.org/2001/XMLSchema" xmlns:xs="http://www.w3.org/2001/XMLSchema" xmlns:p="http://schemas.microsoft.com/office/2006/metadata/properties" xmlns:ns2="95367e8d-8697-41d5-8e9f-d6f7e97d8204" xmlns:ns3="e210c5df-0f59-48c0-8c96-74fbe3734267" targetNamespace="http://schemas.microsoft.com/office/2006/metadata/properties" ma:root="true" ma:fieldsID="438009e34d44a6926ce836c7fe42048c" ns2:_="" ns3:_="">
    <xsd:import namespace="95367e8d-8697-41d5-8e9f-d6f7e97d8204"/>
    <xsd:import namespace="e210c5df-0f59-48c0-8c96-74fbe37342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67e8d-8697-41d5-8e9f-d6f7e97d82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d40dc1e-31d6-4d03-9103-5e3e148e62fa}" ma:internalName="TaxCatchAll" ma:showField="CatchAllData" ma:web="95367e8d-8697-41d5-8e9f-d6f7e97d8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0c5df-0f59-48c0-8c96-74fbe37342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42fbdbb-7832-4d7a-8035-d05e04facd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E322BB-D4A1-4CA2-BA03-4EB7CB9EA07F}">
  <ds:schemaRefs>
    <ds:schemaRef ds:uri="http://schemas.microsoft.com/office/2006/metadata/properties"/>
    <ds:schemaRef ds:uri="http://schemas.microsoft.com/office/infopath/2007/PartnerControls"/>
    <ds:schemaRef ds:uri="95367e8d-8697-41d5-8e9f-d6f7e97d8204"/>
    <ds:schemaRef ds:uri="e210c5df-0f59-48c0-8c96-74fbe3734267"/>
  </ds:schemaRefs>
</ds:datastoreItem>
</file>

<file path=customXml/itemProps2.xml><?xml version="1.0" encoding="utf-8"?>
<ds:datastoreItem xmlns:ds="http://schemas.openxmlformats.org/officeDocument/2006/customXml" ds:itemID="{08BE5190-1F59-4E12-A34A-77F10658C9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D80AD4-9F04-4796-93E9-1A20DE5FBE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367e8d-8697-41d5-8e9f-d6f7e97d8204"/>
    <ds:schemaRef ds:uri="e210c5df-0f59-48c0-8c96-74fbe37342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276</Words>
  <Application>Microsoft Office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1a</vt:lpstr>
      <vt:lpstr>Office Theme</vt:lpstr>
      <vt:lpstr>Year 6 History - Romans Knowledge Organiser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 Animals, Including Humans Year 1</dc:title>
  <dc:creator>David.Hatfield - SCH.337</dc:creator>
  <cp:lastModifiedBy>Katherine Smith</cp:lastModifiedBy>
  <cp:revision>94</cp:revision>
  <dcterms:created xsi:type="dcterms:W3CDTF">2021-05-07T10:07:33Z</dcterms:created>
  <dcterms:modified xsi:type="dcterms:W3CDTF">2024-11-18T14:40:22Z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0x0101009E8EFCFA6A152148A5F2DBB6D1A54742</vt:lpwstr>
  </property>
  <property fmtid="{D5CDD505-2E9C-101B-9397-08002B2CF9AE}" pid="3" name="Order">
    <vt:r8>1927600</vt:r8>
  </property>
  <property fmtid="{D5CDD505-2E9C-101B-9397-08002B2CF9AE}" pid="4" name="MediaServiceImageTags">
    <vt:lpwstr/>
  </property>
</Properties>
</file>