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>
      <p:cViewPr varScale="1">
        <p:scale>
          <a:sx n="87" d="100"/>
          <a:sy n="87" d="100"/>
        </p:scale>
        <p:origin x="5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811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937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081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591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258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51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634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32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17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656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601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B0948-7183-41A9-A00A-E423217021D7}" type="datetimeFigureOut">
              <a:rPr lang="en-GB" smtClean="0"/>
              <a:t>06/01/2023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857D4-5703-4A3D-AEFA-4411EBB73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409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Taxonomy - The Linnaean system | Britannic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03"/>
          <a:stretch/>
        </p:blipFill>
        <p:spPr bwMode="auto">
          <a:xfrm>
            <a:off x="1231233" y="2429016"/>
            <a:ext cx="4275221" cy="430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5564571" y="156753"/>
          <a:ext cx="5283903" cy="4023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84283">
                  <a:extLst>
                    <a:ext uri="{9D8B030D-6E8A-4147-A177-3AD203B41FA5}">
                      <a16:colId xmlns:a16="http://schemas.microsoft.com/office/drawing/2014/main" val="4283724144"/>
                    </a:ext>
                  </a:extLst>
                </a:gridCol>
                <a:gridCol w="4099620">
                  <a:extLst>
                    <a:ext uri="{9D8B030D-6E8A-4147-A177-3AD203B41FA5}">
                      <a16:colId xmlns:a16="http://schemas.microsoft.com/office/drawing/2014/main" val="4054382195"/>
                    </a:ext>
                  </a:extLst>
                </a:gridCol>
              </a:tblGrid>
              <a:tr h="178976">
                <a:tc gridSpan="2">
                  <a:txBody>
                    <a:bodyPr/>
                    <a:lstStyle/>
                    <a:p>
                      <a:pPr algn="ctr"/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Vertebrate Classes Within</a:t>
                      </a:r>
                      <a:r>
                        <a:rPr lang="en-GB" sz="950" baseline="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The Animal Kingdom</a:t>
                      </a:r>
                      <a:endParaRPr lang="en-GB" sz="95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5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8226349"/>
                  </a:ext>
                </a:extLst>
              </a:tr>
              <a:tr h="648789">
                <a:tc>
                  <a:txBody>
                    <a:bodyPr/>
                    <a:lstStyle/>
                    <a:p>
                      <a:pPr algn="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Fish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cold-blooded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scales covering its body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has fins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lives in water, lays eggs in water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breathes through gills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0300067"/>
                  </a:ext>
                </a:extLst>
              </a:tr>
              <a:tr h="543626">
                <a:tc>
                  <a:txBody>
                    <a:bodyPr/>
                    <a:lstStyle/>
                    <a:p>
                      <a:pPr algn="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Amphibian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cold-blooded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start as eggs in water and breathe</a:t>
                      </a:r>
                      <a:r>
                        <a:rPr lang="en-GB" sz="950" baseline="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through gills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later develop lungs and live on</a:t>
                      </a:r>
                      <a:r>
                        <a:rPr lang="en-GB" sz="950" baseline="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and and in water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lays eggs in water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damp skin/body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4008261"/>
                  </a:ext>
                </a:extLst>
              </a:tr>
              <a:tr h="447692">
                <a:tc>
                  <a:txBody>
                    <a:bodyPr/>
                    <a:lstStyle/>
                    <a:p>
                      <a:pPr algn="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Reptile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cold-blooded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breathes with lungs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dry, scaly skin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lay soft-shelled eggs on land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276965"/>
                  </a:ext>
                </a:extLst>
              </a:tr>
              <a:tr h="543626">
                <a:tc>
                  <a:txBody>
                    <a:bodyPr/>
                    <a:lstStyle/>
                    <a:p>
                      <a:pPr algn="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Bird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warm-blooded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breathes with lungs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lays eggs with hard shells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covered with feathers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have wings but not all can fly</a:t>
                      </a:r>
                      <a:endParaRPr lang="en-GB" sz="95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0253331"/>
                  </a:ext>
                </a:extLst>
              </a:tr>
              <a:tr h="514557">
                <a:tc>
                  <a:txBody>
                    <a:bodyPr/>
                    <a:lstStyle/>
                    <a:p>
                      <a:pPr algn="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Mammal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warm-blooded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have fur or hairy skin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give birth to live young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feed their young milk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237263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1344806" y="1101310"/>
          <a:ext cx="3080974" cy="12714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80974">
                  <a:extLst>
                    <a:ext uri="{9D8B030D-6E8A-4147-A177-3AD203B41FA5}">
                      <a16:colId xmlns:a16="http://schemas.microsoft.com/office/drawing/2014/main" val="4283724144"/>
                    </a:ext>
                  </a:extLst>
                </a:gridCol>
              </a:tblGrid>
              <a:tr h="1712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Significant Scientist</a:t>
                      </a:r>
                      <a:endParaRPr lang="en-GB" sz="100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8226349"/>
                  </a:ext>
                </a:extLst>
              </a:tr>
              <a:tr h="10275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Carl Linnaeus was a Swedish</a:t>
                      </a:r>
                      <a:r>
                        <a:rPr lang="en-GB" sz="1000" baseline="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scientist who developed the modern system of classifying and naming organisms. Before this the names of living things were often very long. He gave them a two-part name.</a:t>
                      </a:r>
                      <a:endParaRPr lang="en-GB" sz="100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5656307"/>
                  </a:ext>
                </a:extLst>
              </a:tr>
            </a:tbl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44807" y="156753"/>
            <a:ext cx="4082811" cy="888276"/>
          </a:xfr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1800" dirty="0">
                <a:latin typeface="XCCW Joined 1a" panose="03050602040000000000" pitchFamily="66" charset="0"/>
              </a:rPr>
              <a:t>Science: Year </a:t>
            </a:r>
            <a:r>
              <a:rPr lang="en-GB" sz="1800" dirty="0">
                <a:latin typeface="XCCW Joined 1a" panose="03050602040000000000" pitchFamily="66" charset="0"/>
              </a:rPr>
              <a:t>6</a:t>
            </a:r>
            <a:r>
              <a:rPr lang="en-GB" sz="1800" dirty="0">
                <a:latin typeface="XCCW Joined 1a" panose="03050602040000000000" pitchFamily="66" charset="0"/>
              </a:rPr>
              <a:t/>
            </a:r>
            <a:br>
              <a:rPr lang="en-GB" sz="1800" dirty="0">
                <a:latin typeface="XCCW Joined 1a" panose="03050602040000000000" pitchFamily="66" charset="0"/>
              </a:rPr>
            </a:br>
            <a:r>
              <a:rPr lang="en-GB" sz="1500" dirty="0">
                <a:latin typeface="XCCW Joined 1a" panose="03050602040000000000" pitchFamily="66" charset="0"/>
              </a:rPr>
              <a:t>Living Things and Their Habitats</a:t>
            </a:r>
            <a:r>
              <a:rPr lang="en-GB" sz="1800" dirty="0">
                <a:latin typeface="XCCW Joined 1a" panose="03050602040000000000" pitchFamily="66" charset="0"/>
              </a:rPr>
              <a:t/>
            </a:r>
            <a:br>
              <a:rPr lang="en-GB" sz="1800" dirty="0">
                <a:latin typeface="XCCW Joined 1a" panose="03050602040000000000" pitchFamily="66" charset="0"/>
              </a:rPr>
            </a:br>
            <a:r>
              <a:rPr lang="en-GB" sz="1800" dirty="0">
                <a:latin typeface="XCCW Joined 1a" panose="03050602040000000000" pitchFamily="66" charset="0"/>
              </a:rPr>
              <a:t>Knowledge Organiser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5780" y="1101310"/>
            <a:ext cx="1001838" cy="1271424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/>
          </p:nvPr>
        </p:nvGraphicFramePr>
        <p:xfrm>
          <a:off x="5564570" y="4235794"/>
          <a:ext cx="5283903" cy="250184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60666">
                  <a:extLst>
                    <a:ext uri="{9D8B030D-6E8A-4147-A177-3AD203B41FA5}">
                      <a16:colId xmlns:a16="http://schemas.microsoft.com/office/drawing/2014/main" val="2173719320"/>
                    </a:ext>
                  </a:extLst>
                </a:gridCol>
                <a:gridCol w="3923237">
                  <a:extLst>
                    <a:ext uri="{9D8B030D-6E8A-4147-A177-3AD203B41FA5}">
                      <a16:colId xmlns:a16="http://schemas.microsoft.com/office/drawing/2014/main" val="2599650937"/>
                    </a:ext>
                  </a:extLst>
                </a:gridCol>
              </a:tblGrid>
              <a:tr h="21985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Key Vocabulary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90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872350"/>
                  </a:ext>
                </a:extLst>
              </a:tr>
              <a:tr h="474055">
                <a:tc>
                  <a:txBody>
                    <a:bodyPr/>
                    <a:lstStyle/>
                    <a:p>
                      <a:pPr algn="r"/>
                      <a:r>
                        <a:rPr lang="en-GB" sz="1100" b="1" dirty="0" smtClean="0">
                          <a:latin typeface="XCCW Joined 1a" panose="03050602040000000000" pitchFamily="66" charset="0"/>
                        </a:rPr>
                        <a:t>Vertebrate</a:t>
                      </a:r>
                      <a:endParaRPr lang="en-GB" sz="1100" b="1" dirty="0"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50" dirty="0" smtClean="0">
                          <a:latin typeface="XCCW Joined 1a" panose="03050602040000000000" pitchFamily="66" charset="0"/>
                        </a:rPr>
                        <a:t>Animals that have a backbone. They can be divided into 5 groups: </a:t>
                      </a:r>
                      <a:r>
                        <a:rPr lang="en-GB" sz="950" b="1" dirty="0" smtClean="0">
                          <a:latin typeface="XCCW Joined 1a" panose="03050602040000000000" pitchFamily="66" charset="0"/>
                        </a:rPr>
                        <a:t>fish</a:t>
                      </a:r>
                      <a:r>
                        <a:rPr lang="en-GB" sz="950" dirty="0" smtClean="0">
                          <a:latin typeface="XCCW Joined 1a" panose="03050602040000000000" pitchFamily="66" charset="0"/>
                        </a:rPr>
                        <a:t>, </a:t>
                      </a:r>
                      <a:r>
                        <a:rPr lang="en-GB" sz="950" b="1" dirty="0" smtClean="0">
                          <a:latin typeface="XCCW Joined 1a" panose="03050602040000000000" pitchFamily="66" charset="0"/>
                        </a:rPr>
                        <a:t>amphibians</a:t>
                      </a:r>
                      <a:r>
                        <a:rPr lang="en-GB" sz="950" dirty="0" smtClean="0">
                          <a:latin typeface="XCCW Joined 1a" panose="03050602040000000000" pitchFamily="66" charset="0"/>
                        </a:rPr>
                        <a:t>,</a:t>
                      </a:r>
                      <a:r>
                        <a:rPr lang="en-GB" sz="950" baseline="0" dirty="0" smtClean="0"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950" b="1" dirty="0" smtClean="0">
                          <a:latin typeface="XCCW Joined 1a" panose="03050602040000000000" pitchFamily="66" charset="0"/>
                        </a:rPr>
                        <a:t>reptiles</a:t>
                      </a:r>
                      <a:r>
                        <a:rPr lang="en-GB" sz="950" dirty="0" smtClean="0">
                          <a:latin typeface="XCCW Joined 1a" panose="03050602040000000000" pitchFamily="66" charset="0"/>
                        </a:rPr>
                        <a:t>, </a:t>
                      </a:r>
                      <a:r>
                        <a:rPr lang="en-GB" sz="950" b="1" dirty="0" smtClean="0">
                          <a:latin typeface="XCCW Joined 1a" panose="03050602040000000000" pitchFamily="66" charset="0"/>
                        </a:rPr>
                        <a:t>birds</a:t>
                      </a:r>
                      <a:r>
                        <a:rPr lang="en-GB" sz="950" dirty="0" smtClean="0">
                          <a:latin typeface="XCCW Joined 1a" panose="03050602040000000000" pitchFamily="66" charset="0"/>
                        </a:rPr>
                        <a:t> and </a:t>
                      </a:r>
                      <a:r>
                        <a:rPr lang="en-GB" sz="950" b="1" dirty="0" smtClean="0">
                          <a:latin typeface="XCCW Joined 1a" panose="03050602040000000000" pitchFamily="66" charset="0"/>
                        </a:rPr>
                        <a:t>mammals</a:t>
                      </a:r>
                      <a:r>
                        <a:rPr lang="en-GB" sz="950" dirty="0" smtClean="0">
                          <a:latin typeface="XCCW Joined 1a" panose="03050602040000000000" pitchFamily="66" charset="0"/>
                        </a:rPr>
                        <a:t>.</a:t>
                      </a:r>
                      <a:endParaRPr lang="en-GB" sz="950" dirty="0" smtClean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921911"/>
                  </a:ext>
                </a:extLst>
              </a:tr>
              <a:tr h="474055">
                <a:tc>
                  <a:txBody>
                    <a:bodyPr/>
                    <a:lstStyle/>
                    <a:p>
                      <a:pPr algn="r"/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Invertebrate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50" dirty="0" smtClean="0">
                          <a:latin typeface="XCCW Joined 1a" panose="03050602040000000000" pitchFamily="66" charset="0"/>
                        </a:rPr>
                        <a:t>Animals that do not have a backbone. Can be divided into several groups including </a:t>
                      </a:r>
                      <a:r>
                        <a:rPr lang="en-GB" sz="950" b="1" dirty="0" smtClean="0">
                          <a:latin typeface="XCCW Joined 1a" panose="03050602040000000000" pitchFamily="66" charset="0"/>
                        </a:rPr>
                        <a:t>insects</a:t>
                      </a:r>
                      <a:r>
                        <a:rPr lang="en-GB" sz="950" dirty="0" smtClean="0">
                          <a:latin typeface="XCCW Joined 1a" panose="03050602040000000000" pitchFamily="66" charset="0"/>
                        </a:rPr>
                        <a:t>, </a:t>
                      </a:r>
                      <a:r>
                        <a:rPr lang="en-GB" sz="950" b="1" dirty="0" smtClean="0">
                          <a:latin typeface="XCCW Joined 1a" panose="03050602040000000000" pitchFamily="66" charset="0"/>
                        </a:rPr>
                        <a:t>arachnids</a:t>
                      </a:r>
                      <a:r>
                        <a:rPr lang="en-GB" sz="950" dirty="0" smtClean="0">
                          <a:latin typeface="XCCW Joined 1a" panose="03050602040000000000" pitchFamily="66" charset="0"/>
                        </a:rPr>
                        <a:t>, </a:t>
                      </a:r>
                      <a:r>
                        <a:rPr lang="en-GB" sz="950" b="1" dirty="0" smtClean="0">
                          <a:latin typeface="XCCW Joined 1a" panose="03050602040000000000" pitchFamily="66" charset="0"/>
                        </a:rPr>
                        <a:t>molluscs</a:t>
                      </a:r>
                      <a:r>
                        <a:rPr lang="en-GB" sz="950" dirty="0" smtClean="0">
                          <a:latin typeface="XCCW Joined 1a" panose="03050602040000000000" pitchFamily="66" charset="0"/>
                        </a:rPr>
                        <a:t> and </a:t>
                      </a:r>
                      <a:r>
                        <a:rPr lang="en-GB" sz="950" b="1" dirty="0" smtClean="0">
                          <a:latin typeface="XCCW Joined 1a" panose="03050602040000000000" pitchFamily="66" charset="0"/>
                        </a:rPr>
                        <a:t>annelids</a:t>
                      </a:r>
                      <a:r>
                        <a:rPr lang="en-GB" sz="950" dirty="0" smtClean="0">
                          <a:latin typeface="XCCW Joined 1a" panose="03050602040000000000" pitchFamily="66" charset="0"/>
                        </a:rPr>
                        <a:t>.</a:t>
                      </a:r>
                      <a:endParaRPr lang="en-GB" sz="95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9509744"/>
                  </a:ext>
                </a:extLst>
              </a:tr>
              <a:tr h="604592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Micro-organisms</a:t>
                      </a:r>
                    </a:p>
                    <a:p>
                      <a:pPr algn="r"/>
                      <a:endParaRPr lang="en-GB" sz="1100" b="1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These are tiny living creatures. Most can</a:t>
                      </a:r>
                      <a:r>
                        <a:rPr lang="en-GB" sz="950" baseline="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only be seen through a microscope. They can be sub-divided into smaller groups including </a:t>
                      </a:r>
                      <a:r>
                        <a:rPr lang="en-GB" sz="95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bacteria</a:t>
                      </a: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, </a:t>
                      </a:r>
                      <a:r>
                        <a:rPr lang="en-GB" sz="95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fungi</a:t>
                      </a:r>
                      <a:r>
                        <a:rPr lang="en-GB" sz="950" b="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,</a:t>
                      </a:r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95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viruses,</a:t>
                      </a:r>
                      <a:r>
                        <a:rPr lang="en-GB" sz="950" b="1" baseline="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95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animals</a:t>
                      </a:r>
                      <a:r>
                        <a:rPr lang="en-GB" sz="950" b="1" baseline="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and plants</a:t>
                      </a:r>
                      <a:endParaRPr lang="en-GB" sz="95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8928544"/>
                  </a:ext>
                </a:extLst>
              </a:tr>
              <a:tr h="535888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Classification</a:t>
                      </a:r>
                    </a:p>
                    <a:p>
                      <a:pPr algn="r"/>
                      <a:endParaRPr lang="en-GB" sz="1100" b="1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5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Organisms can be classified into broad groups according to observable characteristics that are similar or different.</a:t>
                      </a:r>
                      <a:endParaRPr lang="en-GB" sz="95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1420098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5607035" y="3005323"/>
            <a:ext cx="1211179" cy="5539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000" dirty="0">
                <a:solidFill>
                  <a:sysClr val="windowText" lastClr="000000"/>
                </a:solidFill>
                <a:latin typeface="XCCW Joined 1a" panose="03050602040000000000" pitchFamily="66" charset="0"/>
              </a:rPr>
              <a:t>These are the vertebrate </a:t>
            </a:r>
            <a:r>
              <a:rPr lang="en-GB" sz="1000" dirty="0">
                <a:solidFill>
                  <a:sysClr val="windowText" lastClr="000000"/>
                </a:solidFill>
                <a:latin typeface="XCCW Joined 1a" panose="03050602040000000000" pitchFamily="66" charset="0"/>
              </a:rPr>
              <a:t>classes</a:t>
            </a:r>
            <a:endParaRPr lang="en-GB" sz="1000" dirty="0">
              <a:solidFill>
                <a:sysClr val="windowText" lastClr="00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16" name="Bent Arrow 15"/>
          <p:cNvSpPr/>
          <p:nvPr/>
        </p:nvSpPr>
        <p:spPr>
          <a:xfrm>
            <a:off x="5607035" y="2425957"/>
            <a:ext cx="424819" cy="2383750"/>
          </a:xfrm>
          <a:prstGeom prst="bentArrow">
            <a:avLst>
              <a:gd name="adj1" fmla="val 25000"/>
              <a:gd name="adj2" fmla="val 25000"/>
              <a:gd name="adj3" fmla="val 36093"/>
              <a:gd name="adj4" fmla="val 8512"/>
            </a:avLst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dirty="0">
              <a:solidFill>
                <a:schemeClr val="tx1"/>
              </a:solidFill>
              <a:latin typeface="XCCW Joined 1a" panose="03050602040000000000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20119" y="5329564"/>
            <a:ext cx="1286335" cy="14080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950" b="1" dirty="0">
                <a:latin typeface="XCCW Joined 1a" panose="03050602040000000000" pitchFamily="66" charset="0"/>
              </a:rPr>
              <a:t>Flowering plants: </a:t>
            </a:r>
            <a:r>
              <a:rPr lang="en-GB" sz="950" dirty="0">
                <a:latin typeface="XCCW Joined 1a" panose="03050602040000000000" pitchFamily="66" charset="0"/>
              </a:rPr>
              <a:t>numerous and diverse group. Reproduce through flowers and seeds. E.g. sunflower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4807" y="4744790"/>
            <a:ext cx="1286335" cy="19928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950" b="1" dirty="0">
                <a:latin typeface="XCCW Joined 1a" panose="03050602040000000000" pitchFamily="66" charset="0"/>
              </a:rPr>
              <a:t>Non-flowering plants:</a:t>
            </a:r>
          </a:p>
          <a:p>
            <a:r>
              <a:rPr lang="en-GB" sz="950" dirty="0">
                <a:latin typeface="XCCW Joined 1a" panose="03050602040000000000" pitchFamily="66" charset="0"/>
              </a:rPr>
              <a:t>smaller group. They have a simple structure and do not have flowers or seeds. They reproduce through spores. E.g. algae, mosses</a:t>
            </a:r>
            <a:endParaRPr lang="en-GB" sz="95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9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306</Words>
  <Application>Microsoft Office PowerPoint</Application>
  <PresentationFormat>Widescreen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1a</vt:lpstr>
      <vt:lpstr>Office Theme</vt:lpstr>
      <vt:lpstr>Science: Year 6 Living Things and Their Habitats Knowledge Organiser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Science: Year 6 Living Things and Their Habitats Knowledge Organiser</dc:title>
  <dc:creator>Laura Mayo</dc:creator>
  <cp:lastModifiedBy>Laura Mayo</cp:lastModifiedBy>
  <cp:revision>1</cp:revision>
  <dcterms:created xsi:type="dcterms:W3CDTF">2023-01-06T11:00:01Z</dcterms:created>
  <dcterms:modified xsi:type="dcterms:W3CDTF">2023-01-06T11:00:18Z</dcterms:modified>
</cp:coreProperties>
</file>