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9906000" cy="6858000" type="A4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D7D7"/>
    <a:srgbClr val="E4B0B0"/>
    <a:srgbClr val="AE7ED0"/>
    <a:srgbClr val="E5D4F0"/>
    <a:srgbClr val="F6C021"/>
    <a:srgbClr val="4DBB72"/>
    <a:srgbClr val="4C8CCA"/>
    <a:srgbClr val="FEF300"/>
    <a:srgbClr val="EF633D"/>
    <a:srgbClr val="85DA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0C3118-0350-4558-9505-D9565E52FABF}" v="1" dt="2026-05-19T21:07:29.3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>
      <p:cViewPr varScale="1">
        <p:scale>
          <a:sx n="82" d="100"/>
          <a:sy n="82" d="100"/>
        </p:scale>
        <p:origin x="1632" y="2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5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318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989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264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06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772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797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491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46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006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067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85B1D-A438-42F0-B0CE-E8E1FC9B25F3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011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1807" y="156753"/>
            <a:ext cx="4612242" cy="888276"/>
          </a:xfr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1800" b="1">
                <a:latin typeface="XCCW Joined 14a" panose="03050602040000000000" pitchFamily="66" charset="0"/>
              </a:rPr>
              <a:t>Year 3 – Summer 2</a:t>
            </a:r>
            <a:br>
              <a:rPr lang="en-GB" sz="1800" b="1" dirty="0">
                <a:latin typeface="XCCW Joined 14a" panose="03050602040000000000" pitchFamily="66" charset="0"/>
              </a:rPr>
            </a:br>
            <a:r>
              <a:rPr lang="en-GB" sz="1800" b="1" dirty="0">
                <a:latin typeface="XCCW Joined 14a" panose="03050602040000000000" pitchFamily="66" charset="0"/>
              </a:rPr>
              <a:t>Art: Mosaic</a:t>
            </a:r>
            <a:br>
              <a:rPr lang="en-GB" sz="1800" b="1" dirty="0">
                <a:latin typeface="XCCW Joined 14a" panose="03050602040000000000" pitchFamily="66" charset="0"/>
              </a:rPr>
            </a:br>
            <a:r>
              <a:rPr lang="en-GB" sz="1800" b="1" dirty="0">
                <a:latin typeface="XCCW Joined 14a" panose="03050602040000000000" pitchFamily="66" charset="0"/>
              </a:rPr>
              <a:t>Knowledge Organiser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037992"/>
              </p:ext>
            </p:extLst>
          </p:nvPr>
        </p:nvGraphicFramePr>
        <p:xfrm>
          <a:off x="4913949" y="156753"/>
          <a:ext cx="4706787" cy="1897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06787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234948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Key Learning Objectives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22189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To know key facts about Emma Briggs and mosaics.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22189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To use a range of materials to create mosaic effect.</a:t>
                      </a:r>
                      <a:endParaRPr lang="en-GB" sz="4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506014"/>
                  </a:ext>
                </a:extLst>
              </a:tr>
              <a:tr h="22189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To develop technique with printing to create a mosaic effect. </a:t>
                      </a:r>
                      <a:endParaRPr lang="en-GB" sz="8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2732344"/>
                  </a:ext>
                </a:extLst>
              </a:tr>
              <a:tr h="22189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To explore Greek vase mosaic art.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6147950"/>
                  </a:ext>
                </a:extLst>
              </a:tr>
              <a:tr h="22189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To explore creative work in the style of </a:t>
                      </a:r>
                      <a:r>
                        <a:rPr lang="en-GB" sz="1100" kern="120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Emma Biggs 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and mosaics.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051635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954920"/>
              </p:ext>
            </p:extLst>
          </p:nvPr>
        </p:nvGraphicFramePr>
        <p:xfrm>
          <a:off x="188966" y="1089719"/>
          <a:ext cx="4612242" cy="2240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612242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225451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Key Facts and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269207">
                <a:tc>
                  <a:txBody>
                    <a:bodyPr/>
                    <a:lstStyle/>
                    <a:p>
                      <a:pPr algn="just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Mosaics were a popular way to decorate churches in Italy in the Medieval period</a:t>
                      </a:r>
                      <a:endParaRPr lang="en-GB" sz="7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212926">
                <a:tc>
                  <a:txBody>
                    <a:bodyPr/>
                    <a:lstStyle/>
                    <a:p>
                      <a:pPr algn="just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Mosaics often last for a very long time</a:t>
                      </a:r>
                      <a:endParaRPr lang="en-GB" sz="700" baseline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506014"/>
                  </a:ext>
                </a:extLst>
              </a:tr>
              <a:tr h="212926">
                <a:tc>
                  <a:txBody>
                    <a:bodyPr/>
                    <a:lstStyle/>
                    <a:p>
                      <a:pPr algn="just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Many beautiful mosaics date from the early Christian and Byzantine eras, from about 300 AD to 1400</a:t>
                      </a:r>
                      <a:endParaRPr lang="en-GB" sz="7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2732344"/>
                  </a:ext>
                </a:extLst>
              </a:tr>
              <a:tr h="212926">
                <a:tc>
                  <a:txBody>
                    <a:bodyPr/>
                    <a:lstStyle/>
                    <a:p>
                      <a:pPr algn="just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Emma Biggs is a professional mosaic artist.</a:t>
                      </a:r>
                      <a:endParaRPr lang="en-GB" sz="7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4145921"/>
                  </a:ext>
                </a:extLst>
              </a:tr>
              <a:tr h="289562">
                <a:tc>
                  <a:txBody>
                    <a:bodyPr/>
                    <a:lstStyle/>
                    <a:p>
                      <a:pPr algn="just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Emma's work is most closely associated with an interest in colour and pattern</a:t>
                      </a:r>
                      <a:endParaRPr lang="en-GB" sz="7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842399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01966"/>
              </p:ext>
            </p:extLst>
          </p:nvPr>
        </p:nvGraphicFramePr>
        <p:xfrm>
          <a:off x="188966" y="3429000"/>
          <a:ext cx="4599401" cy="1211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9401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237219">
                <a:tc>
                  <a:txBody>
                    <a:bodyPr/>
                    <a:lstStyle/>
                    <a:p>
                      <a:r>
                        <a:rPr lang="en-GB" sz="1350" b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Key Questions –</a:t>
                      </a:r>
                      <a:r>
                        <a:rPr lang="en-GB" sz="800" b="1" dirty="0">
                          <a:solidFill>
                            <a:srgbClr val="FF0000"/>
                          </a:solidFill>
                          <a:latin typeface="XCCW Joined 14a" panose="03050602040000000000" pitchFamily="66" charset="0"/>
                        </a:rPr>
                        <a:t> </a:t>
                      </a:r>
                      <a:endParaRPr lang="en-GB" sz="1350" b="1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7E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887308"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3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is a mosaic?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3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How are they made?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3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materials are used to make them?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endParaRPr lang="en-GB" sz="135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4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8107931"/>
              </p:ext>
            </p:extLst>
          </p:nvPr>
        </p:nvGraphicFramePr>
        <p:xfrm>
          <a:off x="4913949" y="2170901"/>
          <a:ext cx="4693732" cy="330708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129553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  <a:gridCol w="3564179">
                  <a:extLst>
                    <a:ext uri="{9D8B030D-6E8A-4147-A177-3AD203B41FA5}">
                      <a16:colId xmlns:a16="http://schemas.microsoft.com/office/drawing/2014/main" val="1331955835"/>
                    </a:ext>
                  </a:extLst>
                </a:gridCol>
              </a:tblGrid>
              <a:tr h="196712">
                <a:tc gridSpan="2"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Vocabulary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185784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Mosaic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A picture or design made by putting together lots of small, colourful pieces of glass, stone, or other materials</a:t>
                      </a:r>
                      <a:endParaRPr lang="en-GB" sz="9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185784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Print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A work of art created by transferring an image from one material to another surface, usually paper</a:t>
                      </a:r>
                      <a:endParaRPr lang="en-GB" sz="9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506014"/>
                  </a:ext>
                </a:extLst>
              </a:tr>
              <a:tr h="224205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Pattern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A design created by the repeated use of lines, shapes, forms, or colours</a:t>
                      </a:r>
                      <a:endParaRPr lang="en-GB" sz="9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2732344"/>
                  </a:ext>
                </a:extLst>
              </a:tr>
              <a:tr h="234007">
                <a:tc>
                  <a:txBody>
                    <a:bodyPr/>
                    <a:lstStyle/>
                    <a:p>
                      <a:pPr algn="just"/>
                      <a:r>
                        <a:rPr lang="en-GB" sz="9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Contemporary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Art made today by living artists</a:t>
                      </a:r>
                      <a:endParaRPr lang="en-GB" sz="9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767712"/>
                  </a:ext>
                </a:extLst>
              </a:tr>
              <a:tr h="234007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Mortar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Cement used for setting mosaics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9596342"/>
                  </a:ext>
                </a:extLst>
              </a:tr>
              <a:tr h="234007">
                <a:tc>
                  <a:txBody>
                    <a:bodyPr/>
                    <a:lstStyle/>
                    <a:p>
                      <a:pPr algn="just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Tesserae</a:t>
                      </a:r>
                      <a:endParaRPr lang="en-GB" sz="10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 individual pieces of tile used in mosaic making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2779436"/>
                  </a:ext>
                </a:extLst>
              </a:tr>
              <a:tr h="192088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Tessellating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XCCW Joined 14a" panose="03050602040000000000" pitchFamily="66" charset="0"/>
                          <a:ea typeface="+mn-ea"/>
                          <a:cs typeface="+mn-cs"/>
                        </a:rPr>
                        <a:t>Creating a pattern using shapes that fit together perfectly</a:t>
                      </a:r>
                      <a:endParaRPr lang="en-GB" sz="9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076058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AC04C2C5-C077-3223-4575-1D3B477F66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6048" y="5557017"/>
            <a:ext cx="1744200" cy="11962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C9F50B-7791-9E40-7037-D9C6566AE0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395" y="4763840"/>
            <a:ext cx="2371725" cy="19240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3C22F5-E599-9547-7EE6-F3A0FD52B0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0016" y="5622389"/>
            <a:ext cx="2131002" cy="1065501"/>
          </a:xfrm>
          <a:prstGeom prst="rect">
            <a:avLst/>
          </a:prstGeom>
        </p:spPr>
      </p:pic>
      <p:pic>
        <p:nvPicPr>
          <p:cNvPr id="1026" name="Picture 2" descr="Emma Biggs, Mosaic artist - 'Mosaics ...">
            <a:extLst>
              <a:ext uri="{FF2B5EF4-FFF2-40B4-BE49-F238E27FC236}">
                <a16:creationId xmlns:a16="http://schemas.microsoft.com/office/drawing/2014/main" id="{82B144DE-F608-69C9-8E55-2D75330EE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98" y="4763839"/>
            <a:ext cx="1493969" cy="192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207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8EFCFA6A152148A5F2DBB6D1A54742" ma:contentTypeVersion="17" ma:contentTypeDescription="Create a new document." ma:contentTypeScope="" ma:versionID="9779ab68fe95dc11bfee90b033ce1b24">
  <xsd:schema xmlns:xsd="http://www.w3.org/2001/XMLSchema" xmlns:xs="http://www.w3.org/2001/XMLSchema" xmlns:p="http://schemas.microsoft.com/office/2006/metadata/properties" xmlns:ns2="95367e8d-8697-41d5-8e9f-d6f7e97d8204" xmlns:ns3="e210c5df-0f59-48c0-8c96-74fbe3734267" targetNamespace="http://schemas.microsoft.com/office/2006/metadata/properties" ma:root="true" ma:fieldsID="f2b494099e8e36fe3e5d84baf25dfaea" ns2:_="" ns3:_="">
    <xsd:import namespace="95367e8d-8697-41d5-8e9f-d6f7e97d8204"/>
    <xsd:import namespace="e210c5df-0f59-48c0-8c96-74fbe37342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  <xsd:element ref="ns3:Comme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367e8d-8697-41d5-8e9f-d6f7e97d820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0d40dc1e-31d6-4d03-9103-5e3e148e62fa}" ma:internalName="TaxCatchAll" ma:showField="CatchAllData" ma:web="95367e8d-8697-41d5-8e9f-d6f7e97d82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10c5df-0f59-48c0-8c96-74fbe37342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42fbdbb-7832-4d7a-8035-d05e04facd4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  <xsd:element name="Comments" ma:index="24" nillable="true" ma:displayName="Comments" ma:format="Dropdown" ma:internalName="Comments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5367e8d-8697-41d5-8e9f-d6f7e97d8204" xsi:nil="true"/>
    <lcf76f155ced4ddcb4097134ff3c332f xmlns="e210c5df-0f59-48c0-8c96-74fbe3734267">
      <Terms xmlns="http://schemas.microsoft.com/office/infopath/2007/PartnerControls"/>
    </lcf76f155ced4ddcb4097134ff3c332f>
    <Comments xmlns="e210c5df-0f59-48c0-8c96-74fbe3734267" xsi:nil="true"/>
  </documentManagement>
</p:properties>
</file>

<file path=customXml/itemProps1.xml><?xml version="1.0" encoding="utf-8"?>
<ds:datastoreItem xmlns:ds="http://schemas.openxmlformats.org/officeDocument/2006/customXml" ds:itemID="{FCC139D6-B237-4DE3-A2E1-68C2900E867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C751F05-8279-4C77-8769-28ABFAE86A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367e8d-8697-41d5-8e9f-d6f7e97d8204"/>
    <ds:schemaRef ds:uri="e210c5df-0f59-48c0-8c96-74fbe37342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3245328-BA4C-4D85-8D64-CD8A09551F3F}">
  <ds:schemaRefs>
    <ds:schemaRef ds:uri="http://schemas.microsoft.com/office/infopath/2007/PartnerControls"/>
    <ds:schemaRef ds:uri="http://www.w3.org/XML/1998/namespace"/>
    <ds:schemaRef ds:uri="http://purl.org/dc/dcmitype/"/>
    <ds:schemaRef ds:uri="http://purl.org/dc/elements/1.1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e210c5df-0f59-48c0-8c96-74fbe3734267"/>
    <ds:schemaRef ds:uri="95367e8d-8697-41d5-8e9f-d6f7e97d8204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246</Words>
  <Application>Microsoft Office PowerPoint</Application>
  <PresentationFormat>A4 Paper (210x297 mm)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14a</vt:lpstr>
      <vt:lpstr>Office Theme</vt:lpstr>
      <vt:lpstr>Year 3 – Summer 2 Art: Mosaic Knowledge Organiser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Organiser Animals, Including Humans Year 1</dc:title>
  <dc:creator>David.Hatfield - SCH.337</dc:creator>
  <cp:lastModifiedBy>Kayleigh Esch</cp:lastModifiedBy>
  <cp:revision>81</cp:revision>
  <cp:lastPrinted>2026-05-19T21:08:00Z</cp:lastPrinted>
  <dcterms:created xsi:type="dcterms:W3CDTF">2021-05-07T10:07:33Z</dcterms:created>
  <dcterms:modified xsi:type="dcterms:W3CDTF">2026-05-19T21:09:30Z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0x0101009E8EFCFA6A152148A5F2DBB6D1A54742</vt:lpwstr>
  </property>
  <property fmtid="{D5CDD505-2E9C-101B-9397-08002B2CF9AE}" pid="3" name="Order">
    <vt:r8>293600</vt:r8>
  </property>
  <property fmtid="{D5CDD505-2E9C-101B-9397-08002B2CF9AE}" pid="4" name="MediaServiceImageTags">
    <vt:lpwstr/>
  </property>
</Properties>
</file>