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D7D7"/>
    <a:srgbClr val="E4B0B0"/>
    <a:srgbClr val="AE7ED0"/>
    <a:srgbClr val="E5D4F0"/>
    <a:srgbClr val="F6C021"/>
    <a:srgbClr val="4DBB72"/>
    <a:srgbClr val="4C8CCA"/>
    <a:srgbClr val="FEF300"/>
    <a:srgbClr val="EF633D"/>
    <a:srgbClr val="85DA7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0EE5C3-95CA-4286-90D4-22944938F096}" v="34" dt="2024-09-10T10:46:25.6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138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BB85B1D-A438-42F0-B0CE-E8E1FC9B25F3}"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0B1D86-D424-40E1-A21E-97ACB46E7C25}" type="slidenum">
              <a:rPr lang="en-GB" smtClean="0"/>
              <a:t>‹#›</a:t>
            </a:fld>
            <a:endParaRPr lang="en-GB"/>
          </a:p>
        </p:txBody>
      </p:sp>
    </p:spTree>
    <p:extLst>
      <p:ext uri="{BB962C8B-B14F-4D97-AF65-F5344CB8AC3E}">
        <p14:creationId xmlns:p14="http://schemas.microsoft.com/office/powerpoint/2010/main" val="240845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BB85B1D-A438-42F0-B0CE-E8E1FC9B25F3}"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0B1D86-D424-40E1-A21E-97ACB46E7C25}" type="slidenum">
              <a:rPr lang="en-GB" smtClean="0"/>
              <a:t>‹#›</a:t>
            </a:fld>
            <a:endParaRPr lang="en-GB"/>
          </a:p>
        </p:txBody>
      </p:sp>
    </p:spTree>
    <p:extLst>
      <p:ext uri="{BB962C8B-B14F-4D97-AF65-F5344CB8AC3E}">
        <p14:creationId xmlns:p14="http://schemas.microsoft.com/office/powerpoint/2010/main" val="3702318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BB85B1D-A438-42F0-B0CE-E8E1FC9B25F3}"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0B1D86-D424-40E1-A21E-97ACB46E7C25}" type="slidenum">
              <a:rPr lang="en-GB" smtClean="0"/>
              <a:t>‹#›</a:t>
            </a:fld>
            <a:endParaRPr lang="en-GB"/>
          </a:p>
        </p:txBody>
      </p:sp>
    </p:spTree>
    <p:extLst>
      <p:ext uri="{BB962C8B-B14F-4D97-AF65-F5344CB8AC3E}">
        <p14:creationId xmlns:p14="http://schemas.microsoft.com/office/powerpoint/2010/main" val="452989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BB85B1D-A438-42F0-B0CE-E8E1FC9B25F3}" type="datetimeFigureOut">
              <a:rPr lang="en-GB" smtClean="0"/>
              <a:t>17/09/2024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0B1D86-D424-40E1-A21E-97ACB46E7C25}" type="slidenum">
              <a:rPr lang="en-GB" smtClean="0"/>
              <a:t>‹#›</a:t>
            </a:fld>
            <a:endParaRPr lang="en-GB"/>
          </a:p>
        </p:txBody>
      </p:sp>
    </p:spTree>
    <p:extLst>
      <p:ext uri="{BB962C8B-B14F-4D97-AF65-F5344CB8AC3E}">
        <p14:creationId xmlns:p14="http://schemas.microsoft.com/office/powerpoint/2010/main" val="2735264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BB85B1D-A438-42F0-B0CE-E8E1FC9B25F3}" type="datetimeFigureOut">
              <a:rPr lang="en-GB" smtClean="0"/>
              <a:t>17/09/2024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60B1D86-D424-40E1-A21E-97ACB46E7C25}" type="slidenum">
              <a:rPr lang="en-GB" smtClean="0"/>
              <a:t>‹#›</a:t>
            </a:fld>
            <a:endParaRPr lang="en-GB"/>
          </a:p>
        </p:txBody>
      </p:sp>
    </p:spTree>
    <p:extLst>
      <p:ext uri="{BB962C8B-B14F-4D97-AF65-F5344CB8AC3E}">
        <p14:creationId xmlns:p14="http://schemas.microsoft.com/office/powerpoint/2010/main" val="1330506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BB85B1D-A438-42F0-B0CE-E8E1FC9B25F3}" type="datetimeFigureOut">
              <a:rPr lang="en-GB" smtClean="0"/>
              <a:t>17/09/2024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60B1D86-D424-40E1-A21E-97ACB46E7C25}" type="slidenum">
              <a:rPr lang="en-GB" smtClean="0"/>
              <a:t>‹#›</a:t>
            </a:fld>
            <a:endParaRPr lang="en-GB"/>
          </a:p>
        </p:txBody>
      </p:sp>
    </p:spTree>
    <p:extLst>
      <p:ext uri="{BB962C8B-B14F-4D97-AF65-F5344CB8AC3E}">
        <p14:creationId xmlns:p14="http://schemas.microsoft.com/office/powerpoint/2010/main" val="35817725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B85B1D-A438-42F0-B0CE-E8E1FC9B25F3}" type="datetimeFigureOut">
              <a:rPr lang="en-GB" smtClean="0"/>
              <a:t>17/09/2024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60B1D86-D424-40E1-A21E-97ACB46E7C25}" type="slidenum">
              <a:rPr lang="en-GB" smtClean="0"/>
              <a:t>‹#›</a:t>
            </a:fld>
            <a:endParaRPr lang="en-GB"/>
          </a:p>
        </p:txBody>
      </p:sp>
    </p:spTree>
    <p:extLst>
      <p:ext uri="{BB962C8B-B14F-4D97-AF65-F5344CB8AC3E}">
        <p14:creationId xmlns:p14="http://schemas.microsoft.com/office/powerpoint/2010/main" val="4173797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BB85B1D-A438-42F0-B0CE-E8E1FC9B25F3}" type="datetimeFigureOut">
              <a:rPr lang="en-GB" smtClean="0"/>
              <a:t>17/09/2024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0B1D86-D424-40E1-A21E-97ACB46E7C25}" type="slidenum">
              <a:rPr lang="en-GB" smtClean="0"/>
              <a:t>‹#›</a:t>
            </a:fld>
            <a:endParaRPr lang="en-GB"/>
          </a:p>
        </p:txBody>
      </p:sp>
    </p:spTree>
    <p:extLst>
      <p:ext uri="{BB962C8B-B14F-4D97-AF65-F5344CB8AC3E}">
        <p14:creationId xmlns:p14="http://schemas.microsoft.com/office/powerpoint/2010/main" val="2896491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BB85B1D-A438-42F0-B0CE-E8E1FC9B25F3}" type="datetimeFigureOut">
              <a:rPr lang="en-GB" smtClean="0"/>
              <a:t>17/09/2024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0B1D86-D424-40E1-A21E-97ACB46E7C25}" type="slidenum">
              <a:rPr lang="en-GB" smtClean="0"/>
              <a:t>‹#›</a:t>
            </a:fld>
            <a:endParaRPr lang="en-GB"/>
          </a:p>
        </p:txBody>
      </p:sp>
    </p:spTree>
    <p:extLst>
      <p:ext uri="{BB962C8B-B14F-4D97-AF65-F5344CB8AC3E}">
        <p14:creationId xmlns:p14="http://schemas.microsoft.com/office/powerpoint/2010/main" val="2986461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BB85B1D-A438-42F0-B0CE-E8E1FC9B25F3}"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0B1D86-D424-40E1-A21E-97ACB46E7C25}" type="slidenum">
              <a:rPr lang="en-GB" smtClean="0"/>
              <a:t>‹#›</a:t>
            </a:fld>
            <a:endParaRPr lang="en-GB"/>
          </a:p>
        </p:txBody>
      </p:sp>
    </p:spTree>
    <p:extLst>
      <p:ext uri="{BB962C8B-B14F-4D97-AF65-F5344CB8AC3E}">
        <p14:creationId xmlns:p14="http://schemas.microsoft.com/office/powerpoint/2010/main" val="23660063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BB85B1D-A438-42F0-B0CE-E8E1FC9B25F3}"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0B1D86-D424-40E1-A21E-97ACB46E7C25}" type="slidenum">
              <a:rPr lang="en-GB" smtClean="0"/>
              <a:t>‹#›</a:t>
            </a:fld>
            <a:endParaRPr lang="en-GB"/>
          </a:p>
        </p:txBody>
      </p:sp>
    </p:spTree>
    <p:extLst>
      <p:ext uri="{BB962C8B-B14F-4D97-AF65-F5344CB8AC3E}">
        <p14:creationId xmlns:p14="http://schemas.microsoft.com/office/powerpoint/2010/main" val="1710067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B85B1D-A438-42F0-B0CE-E8E1FC9B25F3}" type="datetimeFigureOut">
              <a:rPr lang="en-GB" smtClean="0"/>
              <a:t>17/09/2024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0B1D86-D424-40E1-A21E-97ACB46E7C25}" type="slidenum">
              <a:rPr lang="en-GB" smtClean="0"/>
              <a:t>‹#›</a:t>
            </a:fld>
            <a:endParaRPr lang="en-GB"/>
          </a:p>
        </p:txBody>
      </p:sp>
    </p:spTree>
    <p:extLst>
      <p:ext uri="{BB962C8B-B14F-4D97-AF65-F5344CB8AC3E}">
        <p14:creationId xmlns:p14="http://schemas.microsoft.com/office/powerpoint/2010/main" val="32690116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01807" y="156753"/>
            <a:ext cx="4612242" cy="888276"/>
          </a:xfrm>
          <a:solidFill>
            <a:schemeClr val="accent1">
              <a:lumMod val="40000"/>
              <a:lumOff val="60000"/>
            </a:schemeClr>
          </a:solidFill>
        </p:spPr>
        <p:style>
          <a:lnRef idx="2">
            <a:schemeClr val="dk1"/>
          </a:lnRef>
          <a:fillRef idx="1">
            <a:schemeClr val="lt1"/>
          </a:fillRef>
          <a:effectRef idx="0">
            <a:schemeClr val="dk1"/>
          </a:effectRef>
          <a:fontRef idx="minor">
            <a:schemeClr val="dk1"/>
          </a:fontRef>
        </p:style>
        <p:txBody>
          <a:bodyPr>
            <a:noAutofit/>
          </a:bodyPr>
          <a:lstStyle/>
          <a:p>
            <a:r>
              <a:rPr lang="en-GB" sz="1800" b="1" dirty="0">
                <a:latin typeface="XCCW Joined 14a" panose="03050602040000000000" pitchFamily="66" charset="0"/>
              </a:rPr>
              <a:t>Year 2 – Autumn 1</a:t>
            </a:r>
            <a:br>
              <a:rPr lang="en-GB" sz="1800" b="1" dirty="0">
                <a:latin typeface="XCCW Joined 14a" panose="03050602040000000000" pitchFamily="66" charset="0"/>
              </a:rPr>
            </a:br>
            <a:r>
              <a:rPr lang="en-GB" sz="1800" b="1" dirty="0">
                <a:latin typeface="XCCW Joined 14a" panose="03050602040000000000" pitchFamily="66" charset="0"/>
              </a:rPr>
              <a:t>Art: Sculpture</a:t>
            </a:r>
            <a:br>
              <a:rPr lang="en-GB" sz="1800" b="1" dirty="0">
                <a:latin typeface="XCCW Joined 14a" panose="03050602040000000000" pitchFamily="66" charset="0"/>
              </a:rPr>
            </a:br>
            <a:r>
              <a:rPr lang="en-GB" sz="1800" b="1" dirty="0">
                <a:latin typeface="XCCW Joined 14a" panose="03050602040000000000" pitchFamily="66" charset="0"/>
              </a:rPr>
              <a:t>Knowledge Organiser</a:t>
            </a:r>
          </a:p>
        </p:txBody>
      </p:sp>
      <p:graphicFrame>
        <p:nvGraphicFramePr>
          <p:cNvPr id="10" name="Table 9"/>
          <p:cNvGraphicFramePr>
            <a:graphicFrameLocks noGrp="1"/>
          </p:cNvGraphicFramePr>
          <p:nvPr>
            <p:extLst>
              <p:ext uri="{D42A27DB-BD31-4B8C-83A1-F6EECF244321}">
                <p14:modId xmlns:p14="http://schemas.microsoft.com/office/powerpoint/2010/main" val="3457128835"/>
              </p:ext>
            </p:extLst>
          </p:nvPr>
        </p:nvGraphicFramePr>
        <p:xfrm>
          <a:off x="4945811" y="143773"/>
          <a:ext cx="4706787" cy="1463040"/>
        </p:xfrm>
        <a:graphic>
          <a:graphicData uri="http://schemas.openxmlformats.org/drawingml/2006/table">
            <a:tbl>
              <a:tblPr firstRow="1" bandRow="1">
                <a:tableStyleId>{5C22544A-7EE6-4342-B048-85BDC9FD1C3A}</a:tableStyleId>
              </a:tblPr>
              <a:tblGrid>
                <a:gridCol w="4706787">
                  <a:extLst>
                    <a:ext uri="{9D8B030D-6E8A-4147-A177-3AD203B41FA5}">
                      <a16:colId xmlns:a16="http://schemas.microsoft.com/office/drawing/2014/main" val="2858440688"/>
                    </a:ext>
                  </a:extLst>
                </a:gridCol>
              </a:tblGrid>
              <a:tr h="234948">
                <a:tc>
                  <a:txBody>
                    <a:bodyPr/>
                    <a:lstStyle/>
                    <a:p>
                      <a:r>
                        <a:rPr lang="en-GB" sz="1200">
                          <a:solidFill>
                            <a:schemeClr val="tx1"/>
                          </a:solidFill>
                          <a:latin typeface="XCCW Joined 14a" panose="03050602040000000000" pitchFamily="66" charset="0"/>
                        </a:rPr>
                        <a:t>Key Learning Objectives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90618493"/>
                  </a:ext>
                </a:extLst>
              </a:tr>
              <a:tr h="221896">
                <a:tc>
                  <a:txBody>
                    <a:bodyPr/>
                    <a:lstStyle/>
                    <a:p>
                      <a:pPr algn="just"/>
                      <a:r>
                        <a:rPr lang="en-GB" sz="1200" dirty="0">
                          <a:solidFill>
                            <a:schemeClr val="tx1"/>
                          </a:solidFill>
                          <a:latin typeface="XCCW Joined 14a" panose="03050602040000000000" pitchFamily="66" charset="0"/>
                        </a:rPr>
                        <a:t>To know key facts about Yayoi Kasama and her style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18518090"/>
                  </a:ext>
                </a:extLst>
              </a:tr>
              <a:tr h="221896">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XCCW Joined 14a" panose="03050602040000000000" pitchFamily="66" charset="0"/>
                        </a:rPr>
                        <a:t>To join clay using a slip and score technique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11506014"/>
                  </a:ext>
                </a:extLst>
              </a:tr>
              <a:tr h="221896">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XCCW Joined 14a" panose="03050602040000000000" pitchFamily="66" charset="0"/>
                        </a:rPr>
                        <a:t>To</a:t>
                      </a:r>
                      <a:r>
                        <a:rPr lang="en-GB" sz="1200" baseline="0" dirty="0">
                          <a:solidFill>
                            <a:schemeClr val="tx1"/>
                          </a:solidFill>
                          <a:latin typeface="XCCW Joined 14a" panose="03050602040000000000" pitchFamily="66" charset="0"/>
                        </a:rPr>
                        <a:t> create a 3D sculpture from clay using impressing and joining techniques</a:t>
                      </a:r>
                      <a:endParaRPr lang="en-GB" sz="1200" dirty="0">
                        <a:solidFill>
                          <a:schemeClr val="tx1"/>
                        </a:solidFill>
                        <a:latin typeface="XCCW Joined 14a" panose="03050602040000000000"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2732344"/>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990372976"/>
              </p:ext>
            </p:extLst>
          </p:nvPr>
        </p:nvGraphicFramePr>
        <p:xfrm>
          <a:off x="214647" y="1153054"/>
          <a:ext cx="4612242" cy="2560320"/>
        </p:xfrm>
        <a:graphic>
          <a:graphicData uri="http://schemas.openxmlformats.org/drawingml/2006/table">
            <a:tbl>
              <a:tblPr firstRow="1" bandRow="1">
                <a:tableStyleId>{00A15C55-8517-42AA-B614-E9B94910E393}</a:tableStyleId>
              </a:tblPr>
              <a:tblGrid>
                <a:gridCol w="4612242">
                  <a:extLst>
                    <a:ext uri="{9D8B030D-6E8A-4147-A177-3AD203B41FA5}">
                      <a16:colId xmlns:a16="http://schemas.microsoft.com/office/drawing/2014/main" val="2858440688"/>
                    </a:ext>
                  </a:extLst>
                </a:gridCol>
              </a:tblGrid>
              <a:tr h="225451">
                <a:tc>
                  <a:txBody>
                    <a:bodyPr/>
                    <a:lstStyle/>
                    <a:p>
                      <a:r>
                        <a:rPr lang="en-GB" sz="1200">
                          <a:solidFill>
                            <a:schemeClr val="tx1"/>
                          </a:solidFill>
                          <a:latin typeface="XCCW Joined 14a" panose="03050602040000000000" pitchFamily="66" charset="0"/>
                        </a:rPr>
                        <a:t>Key Facts and Information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90618493"/>
                  </a:ext>
                </a:extLst>
              </a:tr>
              <a:tr h="269207">
                <a:tc>
                  <a:txBody>
                    <a:bodyPr/>
                    <a:lstStyle/>
                    <a:p>
                      <a:pPr algn="just"/>
                      <a:r>
                        <a:rPr lang="en-GB" sz="1200" dirty="0">
                          <a:solidFill>
                            <a:schemeClr val="tx1"/>
                          </a:solidFill>
                          <a:latin typeface="XCCW Joined 14a" panose="03050602040000000000" pitchFamily="66" charset="0"/>
                        </a:rPr>
                        <a:t>Yayoi Kasama is a Japanese artist who is known as the Queen of Polka dots. She is recognisable by her bright red wig and lips and stated that all of clothes, including her pyjamas, are stained with paint!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18518090"/>
                  </a:ext>
                </a:extLst>
              </a:tr>
              <a:tr h="212926">
                <a:tc>
                  <a:txBody>
                    <a:bodyPr/>
                    <a:lstStyle/>
                    <a:p>
                      <a:pPr algn="just"/>
                      <a:r>
                        <a:rPr lang="en-GB" sz="1200" baseline="0" dirty="0">
                          <a:solidFill>
                            <a:schemeClr val="tx1"/>
                          </a:solidFill>
                          <a:latin typeface="XCCW Joined 14a" panose="03050602040000000000" pitchFamily="66" charset="0"/>
                        </a:rPr>
                        <a:t>Yayoi Kasma gave great influence to Andy Warhol with her experimental, avant-garde style.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11506014"/>
                  </a:ext>
                </a:extLst>
              </a:tr>
              <a:tr h="0">
                <a:tc>
                  <a:txBody>
                    <a:bodyPr/>
                    <a:lstStyle/>
                    <a:p>
                      <a:pPr algn="just"/>
                      <a:r>
                        <a:rPr lang="en-GB" sz="1200" dirty="0">
                          <a:solidFill>
                            <a:schemeClr val="tx1"/>
                          </a:solidFill>
                          <a:latin typeface="XCCW Joined 14a" panose="03050602040000000000" pitchFamily="66" charset="0"/>
                        </a:rPr>
                        <a:t>Yayoi Kusama has a strong, political conscious and created a series of anti-war collages.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2732344"/>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509696588"/>
              </p:ext>
            </p:extLst>
          </p:nvPr>
        </p:nvGraphicFramePr>
        <p:xfrm>
          <a:off x="201807" y="3821400"/>
          <a:ext cx="4599401" cy="1123279"/>
        </p:xfrm>
        <a:graphic>
          <a:graphicData uri="http://schemas.openxmlformats.org/drawingml/2006/table">
            <a:tbl>
              <a:tblPr firstRow="1" bandRow="1">
                <a:tableStyleId>{5C22544A-7EE6-4342-B048-85BDC9FD1C3A}</a:tableStyleId>
              </a:tblPr>
              <a:tblGrid>
                <a:gridCol w="4599401">
                  <a:extLst>
                    <a:ext uri="{9D8B030D-6E8A-4147-A177-3AD203B41FA5}">
                      <a16:colId xmlns:a16="http://schemas.microsoft.com/office/drawing/2014/main" val="2858440688"/>
                    </a:ext>
                  </a:extLst>
                </a:gridCol>
              </a:tblGrid>
              <a:tr h="250485">
                <a:tc>
                  <a:txBody>
                    <a:bodyPr/>
                    <a:lstStyle/>
                    <a:p>
                      <a:r>
                        <a:rPr lang="en-GB" sz="1200" b="1" dirty="0">
                          <a:solidFill>
                            <a:schemeClr val="tx1"/>
                          </a:solidFill>
                          <a:latin typeface="XCCW Joined 14a" panose="03050602040000000000" pitchFamily="66" charset="0"/>
                        </a:rPr>
                        <a:t>Key Questions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AE7ED0"/>
                    </a:solidFill>
                  </a:tcPr>
                </a:tc>
                <a:extLst>
                  <a:ext uri="{0D108BD9-81ED-4DB2-BD59-A6C34878D82A}">
                    <a16:rowId xmlns:a16="http://schemas.microsoft.com/office/drawing/2014/main" val="590618493"/>
                  </a:ext>
                </a:extLst>
              </a:tr>
              <a:tr h="848959">
                <a:tc>
                  <a:txBody>
                    <a:bodyPr/>
                    <a:lstStyle/>
                    <a:p>
                      <a:pPr marL="285750" indent="-285750" algn="just">
                        <a:buFont typeface="Arial" panose="020B0604020202020204" pitchFamily="34" charset="0"/>
                        <a:buChar char="•"/>
                      </a:pPr>
                      <a:r>
                        <a:rPr lang="en-GB" sz="1200" dirty="0">
                          <a:solidFill>
                            <a:schemeClr val="tx1"/>
                          </a:solidFill>
                          <a:latin typeface="XCCW Joined 14a" panose="03050602040000000000" pitchFamily="66" charset="0"/>
                        </a:rPr>
                        <a:t>How can clay be joined together? </a:t>
                      </a:r>
                    </a:p>
                    <a:p>
                      <a:pPr marL="285750" indent="-285750" algn="just">
                        <a:buFont typeface="Arial" panose="020B0604020202020204" pitchFamily="34" charset="0"/>
                        <a:buChar char="•"/>
                      </a:pPr>
                      <a:r>
                        <a:rPr lang="en-GB" sz="1200" dirty="0">
                          <a:solidFill>
                            <a:schemeClr val="tx1"/>
                          </a:solidFill>
                          <a:latin typeface="XCCW Joined 14a" panose="03050602040000000000" pitchFamily="66" charset="0"/>
                        </a:rPr>
                        <a:t>How can I use tools to change the look of my clay? </a:t>
                      </a:r>
                    </a:p>
                    <a:p>
                      <a:pPr marL="285750" indent="-285750" algn="just">
                        <a:buFont typeface="Arial" panose="020B0604020202020204" pitchFamily="34" charset="0"/>
                        <a:buChar char="•"/>
                      </a:pPr>
                      <a:r>
                        <a:rPr lang="en-GB" sz="1200" dirty="0">
                          <a:solidFill>
                            <a:schemeClr val="tx1"/>
                          </a:solidFill>
                          <a:latin typeface="XCCW Joined 14a" panose="03050602040000000000" pitchFamily="66" charset="0"/>
                        </a:rPr>
                        <a:t>How can I create 3D form?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5D4F0"/>
                    </a:solidFill>
                  </a:tcPr>
                </a:tc>
                <a:extLst>
                  <a:ext uri="{0D108BD9-81ED-4DB2-BD59-A6C34878D82A}">
                    <a16:rowId xmlns:a16="http://schemas.microsoft.com/office/drawing/2014/main" val="3918518090"/>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775183208"/>
              </p:ext>
            </p:extLst>
          </p:nvPr>
        </p:nvGraphicFramePr>
        <p:xfrm>
          <a:off x="4944955" y="1645920"/>
          <a:ext cx="4693732" cy="2926080"/>
        </p:xfrm>
        <a:graphic>
          <a:graphicData uri="http://schemas.openxmlformats.org/drawingml/2006/table">
            <a:tbl>
              <a:tblPr firstRow="1" bandRow="1">
                <a:tableStyleId>{10A1B5D5-9B99-4C35-A422-299274C87663}</a:tableStyleId>
              </a:tblPr>
              <a:tblGrid>
                <a:gridCol w="1282067">
                  <a:extLst>
                    <a:ext uri="{9D8B030D-6E8A-4147-A177-3AD203B41FA5}">
                      <a16:colId xmlns:a16="http://schemas.microsoft.com/office/drawing/2014/main" val="2858440688"/>
                    </a:ext>
                  </a:extLst>
                </a:gridCol>
                <a:gridCol w="3411665">
                  <a:extLst>
                    <a:ext uri="{9D8B030D-6E8A-4147-A177-3AD203B41FA5}">
                      <a16:colId xmlns:a16="http://schemas.microsoft.com/office/drawing/2014/main" val="1331955835"/>
                    </a:ext>
                  </a:extLst>
                </a:gridCol>
              </a:tblGrid>
              <a:tr h="196712">
                <a:tc gridSpan="2">
                  <a:txBody>
                    <a:bodyPr/>
                    <a:lstStyle/>
                    <a:p>
                      <a:r>
                        <a:rPr lang="en-GB" sz="1200">
                          <a:solidFill>
                            <a:schemeClr val="tx1"/>
                          </a:solidFill>
                          <a:latin typeface="XCCW Joined 14a" panose="03050602040000000000" pitchFamily="66" charset="0"/>
                        </a:rPr>
                        <a:t>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590618493"/>
                  </a:ext>
                </a:extLst>
              </a:tr>
              <a:tr h="185784">
                <a:tc>
                  <a:txBody>
                    <a:bodyPr/>
                    <a:lstStyle/>
                    <a:p>
                      <a:pPr algn="just"/>
                      <a:r>
                        <a:rPr lang="en-GB" sz="1200" dirty="0">
                          <a:solidFill>
                            <a:schemeClr val="tx1"/>
                          </a:solidFill>
                          <a:latin typeface="XCCW Joined 14a" panose="03050602040000000000" pitchFamily="66" charset="0"/>
                        </a:rPr>
                        <a:t>Impressing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r>
                        <a:rPr lang="en-GB" sz="1200" dirty="0">
                          <a:solidFill>
                            <a:schemeClr val="tx1"/>
                          </a:solidFill>
                          <a:latin typeface="XCCW Joined 14a" panose="03050602040000000000" pitchFamily="66" charset="0"/>
                        </a:rPr>
                        <a:t>Using a tool, object or material to press into clay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18518090"/>
                  </a:ext>
                </a:extLst>
              </a:tr>
              <a:tr h="185784">
                <a:tc>
                  <a:txBody>
                    <a:bodyPr/>
                    <a:lstStyle/>
                    <a:p>
                      <a:pPr algn="just"/>
                      <a:r>
                        <a:rPr lang="en-GB" sz="1200" dirty="0">
                          <a:solidFill>
                            <a:schemeClr val="tx1"/>
                          </a:solidFill>
                          <a:latin typeface="XCCW Joined 14a" panose="03050602040000000000" pitchFamily="66" charset="0"/>
                        </a:rPr>
                        <a:t>Score and slip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r>
                        <a:rPr lang="en-GB" sz="1200" dirty="0">
                          <a:solidFill>
                            <a:schemeClr val="tx1"/>
                          </a:solidFill>
                          <a:latin typeface="XCCW Joined 14a" panose="03050602040000000000" pitchFamily="66" charset="0"/>
                        </a:rPr>
                        <a:t>Bringing two pieces of clay together, to make a whole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11506014"/>
                  </a:ext>
                </a:extLst>
              </a:tr>
              <a:tr h="224205">
                <a:tc>
                  <a:txBody>
                    <a:bodyPr/>
                    <a:lstStyle/>
                    <a:p>
                      <a:pPr algn="just"/>
                      <a:r>
                        <a:rPr lang="en-GB" sz="1200" dirty="0">
                          <a:solidFill>
                            <a:schemeClr val="tx1"/>
                          </a:solidFill>
                          <a:latin typeface="XCCW Joined 14a" panose="03050602040000000000" pitchFamily="66" charset="0"/>
                        </a:rPr>
                        <a:t>Avant-garde style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r>
                        <a:rPr lang="en-GB" sz="1200" dirty="0">
                          <a:solidFill>
                            <a:schemeClr val="tx1"/>
                          </a:solidFill>
                          <a:latin typeface="XCCW Joined 14a" panose="03050602040000000000" pitchFamily="66" charset="0"/>
                        </a:rPr>
                        <a:t>A new and experimental style of art, music or literature.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2732344"/>
                  </a:ext>
                </a:extLst>
              </a:tr>
              <a:tr h="234007">
                <a:tc>
                  <a:txBody>
                    <a:bodyPr/>
                    <a:lstStyle/>
                    <a:p>
                      <a:pPr algn="just"/>
                      <a:r>
                        <a:rPr lang="en-GB" sz="1200" dirty="0">
                          <a:solidFill>
                            <a:schemeClr val="tx1"/>
                          </a:solidFill>
                          <a:latin typeface="XCCW Joined 14a" panose="03050602040000000000" pitchFamily="66" charset="0"/>
                        </a:rPr>
                        <a:t> 3D form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XCCW Joined 14a" panose="03050602040000000000" pitchFamily="66" charset="0"/>
                        </a:rPr>
                        <a:t>A solid, 3-dimensional shape or structure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1767712"/>
                  </a:ext>
                </a:extLst>
              </a:tr>
              <a:tr h="234007">
                <a:tc>
                  <a:txBody>
                    <a:bodyPr/>
                    <a:lstStyle/>
                    <a:p>
                      <a:pPr algn="just"/>
                      <a:r>
                        <a:rPr lang="en-GB" sz="1200" dirty="0">
                          <a:solidFill>
                            <a:schemeClr val="tx1"/>
                          </a:solidFill>
                          <a:latin typeface="XCCW Joined 14a" panose="03050602040000000000" pitchFamily="66" charset="0"/>
                        </a:rPr>
                        <a:t>Clay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dirty="0">
                          <a:solidFill>
                            <a:schemeClr val="tx1"/>
                          </a:solidFill>
                          <a:latin typeface="XCCW Joined 14a" panose="03050602040000000000" pitchFamily="66" charset="0"/>
                        </a:rPr>
                        <a:t> A sticky earth that can be moulded when wet and can be dried and baked to make pottery, bricks or ceramics.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47722463"/>
                  </a:ext>
                </a:extLst>
              </a:tr>
            </a:tbl>
          </a:graphicData>
        </a:graphic>
      </p:graphicFrame>
      <p:pic>
        <p:nvPicPr>
          <p:cNvPr id="11" name="Picture 2" descr="Image result for yayoi kasama pot">
            <a:extLst>
              <a:ext uri="{FF2B5EF4-FFF2-40B4-BE49-F238E27FC236}">
                <a16:creationId xmlns:a16="http://schemas.microsoft.com/office/drawing/2014/main" id="{185ED209-EEEC-1A9E-20E4-D9E106AB8B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8093" y="4611105"/>
            <a:ext cx="1652514" cy="212009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6412136F-9F1D-B3E6-7915-4286F18B3C51}"/>
              </a:ext>
            </a:extLst>
          </p:cNvPr>
          <p:cNvPicPr>
            <a:picLocks noChangeAspect="1"/>
          </p:cNvPicPr>
          <p:nvPr/>
        </p:nvPicPr>
        <p:blipFill>
          <a:blip r:embed="rId3"/>
          <a:stretch>
            <a:fillRect/>
          </a:stretch>
        </p:blipFill>
        <p:spPr>
          <a:xfrm>
            <a:off x="188966" y="5052705"/>
            <a:ext cx="4625082" cy="1623113"/>
          </a:xfrm>
          <a:prstGeom prst="rect">
            <a:avLst/>
          </a:prstGeom>
        </p:spPr>
      </p:pic>
      <p:pic>
        <p:nvPicPr>
          <p:cNvPr id="1028" name="Picture 4" descr="Yayoi Kusama (0)">
            <a:extLst>
              <a:ext uri="{FF2B5EF4-FFF2-40B4-BE49-F238E27FC236}">
                <a16:creationId xmlns:a16="http://schemas.microsoft.com/office/drawing/2014/main" id="{15C17547-F83B-5E74-B9FA-695223FE1A4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44955" y="4611105"/>
            <a:ext cx="1541294" cy="212009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score and slip ">
            <a:extLst>
              <a:ext uri="{FF2B5EF4-FFF2-40B4-BE49-F238E27FC236}">
                <a16:creationId xmlns:a16="http://schemas.microsoft.com/office/drawing/2014/main" id="{578D107E-C8F5-B0FF-7F3D-C778D5B1182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16644"/>
          <a:stretch/>
        </p:blipFill>
        <p:spPr bwMode="auto">
          <a:xfrm rot="5400000">
            <a:off x="7906989" y="4944122"/>
            <a:ext cx="2064713" cy="1398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20732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E8EFCFA6A152148A5F2DBB6D1A54742" ma:contentTypeVersion="15" ma:contentTypeDescription="Create a new document." ma:contentTypeScope="" ma:versionID="cabbc071119ff7f9512a6555dec2ddc4">
  <xsd:schema xmlns:xsd="http://www.w3.org/2001/XMLSchema" xmlns:xs="http://www.w3.org/2001/XMLSchema" xmlns:p="http://schemas.microsoft.com/office/2006/metadata/properties" xmlns:ns2="95367e8d-8697-41d5-8e9f-d6f7e97d8204" xmlns:ns3="e210c5df-0f59-48c0-8c96-74fbe3734267" targetNamespace="http://schemas.microsoft.com/office/2006/metadata/properties" ma:root="true" ma:fieldsID="438009e34d44a6926ce836c7fe42048c" ns2:_="" ns3:_="">
    <xsd:import namespace="95367e8d-8697-41d5-8e9f-d6f7e97d8204"/>
    <xsd:import namespace="e210c5df-0f59-48c0-8c96-74fbe3734267"/>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ServiceGenerationTime" minOccurs="0"/>
                <xsd:element ref="ns3:MediaServiceEventHashCode" minOccurs="0"/>
                <xsd:element ref="ns3:MediaLengthInSeconds" minOccurs="0"/>
                <xsd:element ref="ns3:lcf76f155ced4ddcb4097134ff3c332f" minOccurs="0"/>
                <xsd:element ref="ns2:TaxCatchAll" minOccurs="0"/>
                <xsd:element ref="ns3:MediaServiceLocation"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367e8d-8697-41d5-8e9f-d6f7e97d820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0d40dc1e-31d6-4d03-9103-5e3e148e62fa}" ma:internalName="TaxCatchAll" ma:showField="CatchAllData" ma:web="95367e8d-8697-41d5-8e9f-d6f7e97d820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210c5df-0f59-48c0-8c96-74fbe3734267"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42fbdbb-7832-4d7a-8035-d05e04facd49"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description="" ma:indexed="true" ma:internalName="MediaServiceLocation"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5367e8d-8697-41d5-8e9f-d6f7e97d8204" xsi:nil="true"/>
    <lcf76f155ced4ddcb4097134ff3c332f xmlns="e210c5df-0f59-48c0-8c96-74fbe373426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D05B867-EBBF-4B56-9937-78723B8B73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367e8d-8697-41d5-8e9f-d6f7e97d8204"/>
    <ds:schemaRef ds:uri="e210c5df-0f59-48c0-8c96-74fbe37342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CC139D6-B237-4DE3-A2E1-68C2900E867A}">
  <ds:schemaRefs>
    <ds:schemaRef ds:uri="http://schemas.microsoft.com/sharepoint/v3/contenttype/forms"/>
  </ds:schemaRefs>
</ds:datastoreItem>
</file>

<file path=customXml/itemProps3.xml><?xml version="1.0" encoding="utf-8"?>
<ds:datastoreItem xmlns:ds="http://schemas.openxmlformats.org/officeDocument/2006/customXml" ds:itemID="{63245328-BA4C-4D85-8D64-CD8A09551F3F}">
  <ds:schemaRefs>
    <ds:schemaRef ds:uri="http://schemas.microsoft.com/office/2006/metadata/properties"/>
    <ds:schemaRef ds:uri="http://purl.org/dc/dcmitype/"/>
    <ds:schemaRef ds:uri="http://purl.org/dc/terms/"/>
    <ds:schemaRef ds:uri="http://purl.org/dc/elements/1.1/"/>
    <ds:schemaRef ds:uri="95367e8d-8697-41d5-8e9f-d6f7e97d8204"/>
    <ds:schemaRef ds:uri="http://www.w3.org/XML/1998/namespace"/>
    <ds:schemaRef ds:uri="http://schemas.microsoft.com/office/2006/documentManagement/types"/>
    <ds:schemaRef ds:uri="http://schemas.microsoft.com/office/infopath/2007/PartnerControls"/>
    <ds:schemaRef ds:uri="e210c5df-0f59-48c0-8c96-74fbe3734267"/>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228</Words>
  <Application>Microsoft Office PowerPoint</Application>
  <PresentationFormat>A4 Paper (210x297 mm)</PresentationFormat>
  <Paragraphs>24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XCCW Joined 14a</vt:lpstr>
      <vt:lpstr>Office Theme</vt:lpstr>
      <vt:lpstr>Year 2 – Autumn 1 Art: Sculpture Knowledge Organiser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Knowledge Organiser Animals, Including Humans Year 1</dc:title>
  <dc:creator>David.Hatfield - SCH.337</dc:creator>
  <cp:lastModifiedBy>Rachel Walker</cp:lastModifiedBy>
  <cp:revision>2</cp:revision>
  <cp:lastPrinted>2024-09-10T10:47:00Z</cp:lastPrinted>
  <dcterms:created xsi:type="dcterms:W3CDTF">2021-05-07T10:07:33Z</dcterms:created>
  <dcterms:modified xsi:type="dcterms:W3CDTF">2024-09-17T10:01:55Z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0x0101009E8EFCFA6A152148A5F2DBB6D1A54742</vt:lpwstr>
  </property>
  <property fmtid="{D5CDD505-2E9C-101B-9397-08002B2CF9AE}" pid="3" name="Order">
    <vt:r8>293600</vt:r8>
  </property>
  <property fmtid="{D5CDD505-2E9C-101B-9397-08002B2CF9AE}" pid="4" name="MediaServiceImageTags">
    <vt:lpwstr/>
  </property>
</Properties>
</file>