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4"/>
  </p:sldMasterIdLst>
  <p:sldIdLst>
    <p:sldId id="256" r:id="rId5"/>
  </p:sldIdLst>
  <p:sldSz cx="9906000" cy="6858000" type="A4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E7ED0"/>
    <a:srgbClr val="F1D7D7"/>
    <a:srgbClr val="E4B0B0"/>
    <a:srgbClr val="F6C021"/>
    <a:srgbClr val="4DBB72"/>
    <a:srgbClr val="4C8CCA"/>
    <a:srgbClr val="FEF300"/>
    <a:srgbClr val="EF633D"/>
    <a:srgbClr val="85DA74"/>
    <a:srgbClr val="6493C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95867E0-8C33-A8FB-CDD3-4F4686D72EAD}" v="99" dt="2024-09-10T10:09:44.570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505E3EF-67EA-436B-97B2-0124C06EBD24}" styleName="Medium Style 4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7889" autoAdjust="0"/>
    <p:restoredTop sz="94660"/>
  </p:normalViewPr>
  <p:slideViewPr>
    <p:cSldViewPr snapToGrid="0">
      <p:cViewPr varScale="1">
        <p:scale>
          <a:sx n="70" d="100"/>
          <a:sy n="70" d="100"/>
        </p:scale>
        <p:origin x="1530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10" Type="http://schemas.microsoft.com/office/2015/10/relationships/revisionInfo" Target="revisionInfo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B85B1D-A438-42F0-B0CE-E8E1FC9B25F3}" type="datetimeFigureOut">
              <a:rPr lang="en-GB" smtClean="0"/>
              <a:t>17/09/2024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0B1D86-D424-40E1-A21E-97ACB46E7C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8456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B85B1D-A438-42F0-B0CE-E8E1FC9B25F3}" type="datetimeFigureOut">
              <a:rPr lang="en-GB" smtClean="0"/>
              <a:t>17/09/2024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0B1D86-D424-40E1-A21E-97ACB46E7C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23182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B85B1D-A438-42F0-B0CE-E8E1FC9B25F3}" type="datetimeFigureOut">
              <a:rPr lang="en-GB" smtClean="0"/>
              <a:t>17/09/2024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0B1D86-D424-40E1-A21E-97ACB46E7C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29895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B85B1D-A438-42F0-B0CE-E8E1FC9B25F3}" type="datetimeFigureOut">
              <a:rPr lang="en-GB" smtClean="0"/>
              <a:t>17/09/2024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0B1D86-D424-40E1-A21E-97ACB46E7C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52645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B85B1D-A438-42F0-B0CE-E8E1FC9B25F3}" type="datetimeFigureOut">
              <a:rPr lang="en-GB" smtClean="0"/>
              <a:t>17/09/2024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0B1D86-D424-40E1-A21E-97ACB46E7C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05064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B85B1D-A438-42F0-B0CE-E8E1FC9B25F3}" type="datetimeFigureOut">
              <a:rPr lang="en-GB" smtClean="0"/>
              <a:t>17/09/2024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0B1D86-D424-40E1-A21E-97ACB46E7C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17725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B85B1D-A438-42F0-B0CE-E8E1FC9B25F3}" type="datetimeFigureOut">
              <a:rPr lang="en-GB" smtClean="0"/>
              <a:t>17/09/2024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0B1D86-D424-40E1-A21E-97ACB46E7C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37979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B85B1D-A438-42F0-B0CE-E8E1FC9B25F3}" type="datetimeFigureOut">
              <a:rPr lang="en-GB" smtClean="0"/>
              <a:t>17/09/2024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0B1D86-D424-40E1-A21E-97ACB46E7C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64911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B85B1D-A438-42F0-B0CE-E8E1FC9B25F3}" type="datetimeFigureOut">
              <a:rPr lang="en-GB" smtClean="0"/>
              <a:t>17/09/2024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0B1D86-D424-40E1-A21E-97ACB46E7C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64615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B85B1D-A438-42F0-B0CE-E8E1FC9B25F3}" type="datetimeFigureOut">
              <a:rPr lang="en-GB" smtClean="0"/>
              <a:t>17/09/2024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0B1D86-D424-40E1-A21E-97ACB46E7C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60063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B85B1D-A438-42F0-B0CE-E8E1FC9B25F3}" type="datetimeFigureOut">
              <a:rPr lang="en-GB" smtClean="0"/>
              <a:t>17/09/2024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0B1D86-D424-40E1-A21E-97ACB46E7C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00676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B85B1D-A438-42F0-B0CE-E8E1FC9B25F3}" type="datetimeFigureOut">
              <a:rPr lang="en-GB" smtClean="0"/>
              <a:t>17/09/2024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0B1D86-D424-40E1-A21E-97ACB46E7C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90116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201806" y="156753"/>
            <a:ext cx="4082811" cy="888276"/>
          </a:xfr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en-GB" sz="1800" dirty="0">
                <a:latin typeface="XCCW Joined 14a" panose="03050602040000000000" pitchFamily="66" charset="0"/>
              </a:rPr>
              <a:t>Science: Year 2</a:t>
            </a:r>
            <a:br>
              <a:rPr lang="en-GB" sz="1800" dirty="0">
                <a:latin typeface="XCCW Joined 14a" panose="03050602040000000000" pitchFamily="66" charset="0"/>
              </a:rPr>
            </a:br>
            <a:r>
              <a:rPr lang="en-GB" sz="1800" dirty="0">
                <a:latin typeface="XCCW Joined 14a" panose="03050602040000000000" pitchFamily="66" charset="0"/>
              </a:rPr>
              <a:t>Animals including humans</a:t>
            </a:r>
            <a:br>
              <a:rPr lang="en-GB" sz="1800" dirty="0">
                <a:latin typeface="XCCW Joined 14a" panose="03050602040000000000" pitchFamily="66" charset="0"/>
              </a:rPr>
            </a:br>
            <a:r>
              <a:rPr lang="en-GB" sz="1800" dirty="0">
                <a:latin typeface="XCCW Joined 14a" panose="03050602040000000000" pitchFamily="66" charset="0"/>
              </a:rPr>
              <a:t>Knowledge Organiser</a:t>
            </a:r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71655223"/>
              </p:ext>
            </p:extLst>
          </p:nvPr>
        </p:nvGraphicFramePr>
        <p:xfrm>
          <a:off x="4358256" y="169815"/>
          <a:ext cx="5374725" cy="214640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374725">
                  <a:extLst>
                    <a:ext uri="{9D8B030D-6E8A-4147-A177-3AD203B41FA5}">
                      <a16:colId xmlns:a16="http://schemas.microsoft.com/office/drawing/2014/main" val="4283724144"/>
                    </a:ext>
                  </a:extLst>
                </a:gridCol>
              </a:tblGrid>
              <a:tr h="194576">
                <a:tc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solidFill>
                            <a:schemeClr val="tx1"/>
                          </a:solidFill>
                          <a:latin typeface="XCCW Joined 14a" panose="03050602040000000000" pitchFamily="66" charset="0"/>
                        </a:rPr>
                        <a:t>Learning </a:t>
                      </a:r>
                      <a:r>
                        <a:rPr lang="en-GB" sz="1800" baseline="0" dirty="0">
                          <a:solidFill>
                            <a:schemeClr val="tx1"/>
                          </a:solidFill>
                          <a:latin typeface="XCCW Joined 14a" panose="03050602040000000000" pitchFamily="66" charset="0"/>
                        </a:rPr>
                        <a:t>Objectives</a:t>
                      </a:r>
                      <a:endParaRPr lang="en-GB" sz="1800" dirty="0">
                        <a:solidFill>
                          <a:schemeClr val="tx1"/>
                        </a:solidFill>
                        <a:latin typeface="XCCW Joined 14a" panose="03050602040000000000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48226349"/>
                  </a:ext>
                </a:extLst>
              </a:tr>
              <a:tr h="281054">
                <a:tc>
                  <a:txBody>
                    <a:bodyPr/>
                    <a:lstStyle/>
                    <a:p>
                      <a:r>
                        <a:rPr lang="en-GB" sz="1200" dirty="0">
                          <a:solidFill>
                            <a:schemeClr val="tx1"/>
                          </a:solidFill>
                          <a:latin typeface="XCCW Joined 14a" panose="03050602040000000000" pitchFamily="66" charset="0"/>
                        </a:rPr>
                        <a:t>LO: To notice that animals, including humans, have offspring which grow into adults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05656307"/>
                  </a:ext>
                </a:extLst>
              </a:tr>
              <a:tr h="28105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solidFill>
                            <a:schemeClr val="tx1"/>
                          </a:solidFill>
                          <a:latin typeface="XCCW Joined 14a" panose="03050602040000000000" pitchFamily="66" charset="0"/>
                        </a:rPr>
                        <a:t>LO: To find out about and describe the basic needs of animals, including humans, for survival (water, food and air)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05914118"/>
                  </a:ext>
                </a:extLst>
              </a:tr>
              <a:tr h="68336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solidFill>
                            <a:schemeClr val="tx1"/>
                          </a:solidFill>
                          <a:latin typeface="XCCW Joined 14a" panose="03050602040000000000" pitchFamily="66" charset="0"/>
                        </a:rPr>
                        <a:t>LO: To describe the importance for humans of exercise, eating the right amounts of different types of food, and hygiene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20300067"/>
                  </a:ext>
                </a:extLst>
              </a:tr>
            </a:tbl>
          </a:graphicData>
        </a:graphic>
      </p:graphicFrame>
      <p:graphicFrame>
        <p:nvGraphicFramePr>
          <p:cNvPr id="27" name="Table 2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4900201"/>
              </p:ext>
            </p:extLst>
          </p:nvPr>
        </p:nvGraphicFramePr>
        <p:xfrm>
          <a:off x="4358256" y="2415654"/>
          <a:ext cx="5374724" cy="4351206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1567143">
                  <a:extLst>
                    <a:ext uri="{9D8B030D-6E8A-4147-A177-3AD203B41FA5}">
                      <a16:colId xmlns:a16="http://schemas.microsoft.com/office/drawing/2014/main" val="4283724144"/>
                    </a:ext>
                  </a:extLst>
                </a:gridCol>
                <a:gridCol w="3807581">
                  <a:extLst>
                    <a:ext uri="{9D8B030D-6E8A-4147-A177-3AD203B41FA5}">
                      <a16:colId xmlns:a16="http://schemas.microsoft.com/office/drawing/2014/main" val="4054382195"/>
                    </a:ext>
                  </a:extLst>
                </a:gridCol>
              </a:tblGrid>
              <a:tr h="306439">
                <a:tc gridSpan="2">
                  <a:txBody>
                    <a:bodyPr/>
                    <a:lstStyle/>
                    <a:p>
                      <a:pPr algn="ctr"/>
                      <a:r>
                        <a:rPr lang="en-GB" sz="1600" dirty="0">
                          <a:solidFill>
                            <a:schemeClr val="tx1"/>
                          </a:solidFill>
                          <a:latin typeface="XCCW Joined 14a" panose="03050602040000000000" pitchFamily="66" charset="0"/>
                        </a:rPr>
                        <a:t>Key</a:t>
                      </a:r>
                      <a:r>
                        <a:rPr lang="en-GB" sz="1600" baseline="0" dirty="0">
                          <a:solidFill>
                            <a:schemeClr val="tx1"/>
                          </a:solidFill>
                          <a:latin typeface="XCCW Joined 14a" panose="03050602040000000000" pitchFamily="66" charset="0"/>
                        </a:rPr>
                        <a:t> Vocabulary</a:t>
                      </a:r>
                      <a:endParaRPr lang="en-GB" sz="1600" dirty="0">
                        <a:solidFill>
                          <a:schemeClr val="tx1"/>
                        </a:solidFill>
                        <a:latin typeface="XCCW Joined 14a" panose="03050602040000000000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sz="1050" dirty="0">
                        <a:solidFill>
                          <a:schemeClr val="tx1"/>
                        </a:solidFill>
                        <a:latin typeface="XCCW Joined 1a" panose="03050602040000000000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48226349"/>
                  </a:ext>
                </a:extLst>
              </a:tr>
              <a:tr h="390014">
                <a:tc>
                  <a:txBody>
                    <a:bodyPr/>
                    <a:lstStyle/>
                    <a:p>
                      <a:pPr algn="r"/>
                      <a:r>
                        <a:rPr lang="en-GB" sz="1400" dirty="0">
                          <a:solidFill>
                            <a:schemeClr val="tx1"/>
                          </a:solidFill>
                          <a:latin typeface="XCCW Joined 14a" panose="03050602040000000000" pitchFamily="66" charset="0"/>
                        </a:rPr>
                        <a:t>Offspring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>
                          <a:latin typeface="XCCW Joined 14a" panose="03050602040000000000" pitchFamily="66" charset="0"/>
                        </a:rPr>
                        <a:t>The next generation (Not always young or babies).</a:t>
                      </a:r>
                      <a:endParaRPr lang="en-GB" sz="1100" dirty="0">
                        <a:solidFill>
                          <a:schemeClr val="tx1"/>
                        </a:solidFill>
                        <a:latin typeface="XCCW Joined 14a" panose="03050602040000000000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05914118"/>
                  </a:ext>
                </a:extLst>
              </a:tr>
              <a:tr h="473588">
                <a:tc>
                  <a:txBody>
                    <a:bodyPr/>
                    <a:lstStyle/>
                    <a:p>
                      <a:pPr algn="r"/>
                      <a:r>
                        <a:rPr lang="en-GB" sz="1400" dirty="0">
                          <a:solidFill>
                            <a:schemeClr val="tx1"/>
                          </a:solidFill>
                          <a:latin typeface="XCCW Joined 14a" panose="03050602040000000000" pitchFamily="66" charset="0"/>
                        </a:rPr>
                        <a:t>Reproduction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>
                          <a:latin typeface="XCCW Joined 14a" panose="03050602040000000000" pitchFamily="66" charset="0"/>
                        </a:rPr>
                        <a:t>The process where new living things (e.g. animals, humans or plants) are made.</a:t>
                      </a:r>
                      <a:endParaRPr lang="en-GB" sz="1100" dirty="0">
                        <a:solidFill>
                          <a:schemeClr val="tx1"/>
                        </a:solidFill>
                        <a:latin typeface="XCCW Joined 14a" panose="03050602040000000000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20300067"/>
                  </a:ext>
                </a:extLst>
              </a:tr>
              <a:tr h="278581">
                <a:tc>
                  <a:txBody>
                    <a:bodyPr/>
                    <a:lstStyle/>
                    <a:p>
                      <a:pPr algn="r"/>
                      <a:r>
                        <a:rPr lang="en-GB" sz="1400" dirty="0">
                          <a:solidFill>
                            <a:schemeClr val="tx1"/>
                          </a:solidFill>
                          <a:latin typeface="XCCW Joined 14a" panose="03050602040000000000" pitchFamily="66" charset="0"/>
                        </a:rPr>
                        <a:t>Growth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>
                          <a:latin typeface="XCCW Joined 14a" panose="03050602040000000000" pitchFamily="66" charset="0"/>
                        </a:rPr>
                        <a:t>The process of getting bigger.</a:t>
                      </a:r>
                      <a:endParaRPr lang="en-GB" sz="1100" dirty="0">
                        <a:solidFill>
                          <a:schemeClr val="tx1"/>
                        </a:solidFill>
                        <a:latin typeface="XCCW Joined 14a" panose="03050602040000000000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34008261"/>
                  </a:ext>
                </a:extLst>
              </a:tr>
              <a:tr h="543233">
                <a:tc>
                  <a:txBody>
                    <a:bodyPr/>
                    <a:lstStyle/>
                    <a:p>
                      <a:pPr algn="r"/>
                      <a:r>
                        <a:rPr lang="en-GB" sz="1400" dirty="0">
                          <a:solidFill>
                            <a:schemeClr val="tx1"/>
                          </a:solidFill>
                          <a:latin typeface="XCCW Joined 14a" panose="03050602040000000000" pitchFamily="66" charset="0"/>
                        </a:rPr>
                        <a:t>Exercise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>
                          <a:latin typeface="XCCW Joined 14a" panose="03050602040000000000" pitchFamily="66" charset="0"/>
                        </a:rPr>
                        <a:t>This is when you move your body physically to get fit and remain healthy. Our heartbeat increases when we exercise. </a:t>
                      </a:r>
                      <a:endParaRPr lang="en-GB" sz="1100" dirty="0">
                        <a:solidFill>
                          <a:schemeClr val="tx1"/>
                        </a:solidFill>
                        <a:latin typeface="XCCW Joined 14a" panose="03050602040000000000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84276965"/>
                  </a:ext>
                </a:extLst>
              </a:tr>
              <a:tr h="390014">
                <a:tc>
                  <a:txBody>
                    <a:bodyPr/>
                    <a:lstStyle/>
                    <a:p>
                      <a:pPr algn="r"/>
                      <a:r>
                        <a:rPr lang="en-GB" sz="1400" dirty="0">
                          <a:solidFill>
                            <a:schemeClr val="tx1"/>
                          </a:solidFill>
                          <a:latin typeface="XCCW Joined 14a" panose="03050602040000000000" pitchFamily="66" charset="0"/>
                        </a:rPr>
                        <a:t>Breathing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>
                          <a:latin typeface="XCCW Joined 14a" panose="03050602040000000000" pitchFamily="66" charset="0"/>
                        </a:rPr>
                        <a:t>This is what we do to get Oxygen in our bodies.</a:t>
                      </a:r>
                      <a:endParaRPr lang="en-GB" sz="1100" dirty="0">
                        <a:solidFill>
                          <a:schemeClr val="tx1"/>
                        </a:solidFill>
                        <a:latin typeface="XCCW Joined 14a" panose="03050602040000000000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30253331"/>
                  </a:ext>
                </a:extLst>
              </a:tr>
              <a:tr h="390014">
                <a:tc>
                  <a:txBody>
                    <a:bodyPr/>
                    <a:lstStyle/>
                    <a:p>
                      <a:pPr algn="r"/>
                      <a:r>
                        <a:rPr lang="en-GB" sz="1400" dirty="0">
                          <a:solidFill>
                            <a:schemeClr val="tx1"/>
                          </a:solidFill>
                          <a:latin typeface="XCCW Joined 14a" panose="03050602040000000000" pitchFamily="66" charset="0"/>
                        </a:rPr>
                        <a:t>Hygiene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>
                          <a:latin typeface="XCCW Joined 14a" panose="03050602040000000000" pitchFamily="66" charset="0"/>
                        </a:rPr>
                        <a:t>Keeping clean to prevent illnesses and the spread of disease</a:t>
                      </a:r>
                      <a:endParaRPr lang="en-GB" sz="1100" dirty="0">
                        <a:solidFill>
                          <a:schemeClr val="tx1"/>
                        </a:solidFill>
                        <a:latin typeface="XCCW Joined 14a" panose="03050602040000000000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52372630"/>
                  </a:ext>
                </a:extLst>
              </a:tr>
              <a:tr h="390014">
                <a:tc>
                  <a:txBody>
                    <a:bodyPr/>
                    <a:lstStyle/>
                    <a:p>
                      <a:pPr algn="r"/>
                      <a:r>
                        <a:rPr lang="en-GB" sz="1400" dirty="0">
                          <a:solidFill>
                            <a:schemeClr val="tx1"/>
                          </a:solidFill>
                          <a:latin typeface="XCCW Joined 14a" panose="03050602040000000000" pitchFamily="66" charset="0"/>
                        </a:rPr>
                        <a:t>Germs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>
                          <a:latin typeface="XCCW Joined 14a" panose="03050602040000000000" pitchFamily="66" charset="0"/>
                        </a:rPr>
                        <a:t>A very small thing that can cause diseases. We cannot see them with our eyes.</a:t>
                      </a:r>
                      <a:endParaRPr lang="en-GB" sz="1100" dirty="0">
                        <a:solidFill>
                          <a:schemeClr val="tx1"/>
                        </a:solidFill>
                        <a:latin typeface="XCCW Joined 14a" panose="03050602040000000000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4913269"/>
                  </a:ext>
                </a:extLst>
              </a:tr>
              <a:tr h="768658">
                <a:tc>
                  <a:txBody>
                    <a:bodyPr/>
                    <a:lstStyle/>
                    <a:p>
                      <a:pPr algn="r"/>
                      <a:r>
                        <a:rPr lang="en-GB" sz="1400" dirty="0">
                          <a:solidFill>
                            <a:schemeClr val="tx1"/>
                          </a:solidFill>
                          <a:latin typeface="XCCW Joined 14a" panose="03050602040000000000" pitchFamily="66" charset="0"/>
                        </a:rPr>
                        <a:t>Disease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>
                          <a:latin typeface="XCCW Joined 14a" panose="03050602040000000000" pitchFamily="66" charset="0"/>
                        </a:rPr>
                        <a:t>An illness which affects people, animals or plants.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45791951"/>
                  </a:ext>
                </a:extLst>
              </a:tr>
            </a:tbl>
          </a:graphicData>
        </a:graphic>
      </p:graphicFrame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1E7D72B8-BDA2-F849-B9C8-9A07B6D8E22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02071696"/>
              </p:ext>
            </p:extLst>
          </p:nvPr>
        </p:nvGraphicFramePr>
        <p:xfrm>
          <a:off x="201806" y="2646281"/>
          <a:ext cx="1895901" cy="1440048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895901">
                  <a:extLst>
                    <a:ext uri="{9D8B030D-6E8A-4147-A177-3AD203B41FA5}">
                      <a16:colId xmlns:a16="http://schemas.microsoft.com/office/drawing/2014/main" val="2858440688"/>
                    </a:ext>
                  </a:extLst>
                </a:gridCol>
              </a:tblGrid>
              <a:tr h="720024">
                <a:tc>
                  <a:txBody>
                    <a:bodyPr/>
                    <a:lstStyle/>
                    <a:p>
                      <a:pPr algn="ctr"/>
                      <a:r>
                        <a:rPr lang="en-GB" sz="1050" b="1" dirty="0">
                          <a:solidFill>
                            <a:schemeClr val="tx1"/>
                          </a:solidFill>
                          <a:latin typeface="XCCW Joined 14a" panose="03050602040000000000" pitchFamily="66" charset="0"/>
                        </a:rPr>
                        <a:t>TAPS assessment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90618493"/>
                  </a:ext>
                </a:extLst>
              </a:tr>
              <a:tr h="720024">
                <a:tc>
                  <a:txBody>
                    <a:bodyPr/>
                    <a:lstStyle/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endParaRPr lang="en-GB" sz="1050" baseline="0" dirty="0">
                        <a:solidFill>
                          <a:schemeClr val="tx1"/>
                        </a:solidFill>
                        <a:latin typeface="XCCW Joined 14a" panose="03050602040000000000" pitchFamily="66" charset="0"/>
                      </a:endParaRPr>
                    </a:p>
                    <a:p>
                      <a:pPr marL="0" lvl="0" indent="0" algn="ctr">
                        <a:buFont typeface="Arial" panose="020B0604020202020204" pitchFamily="34" charset="0"/>
                        <a:buNone/>
                      </a:pPr>
                      <a:r>
                        <a:rPr lang="en-GB" sz="1050" baseline="0" dirty="0">
                          <a:solidFill>
                            <a:schemeClr val="tx1"/>
                          </a:solidFill>
                          <a:latin typeface="XCCW Joined 14a"/>
                        </a:rPr>
                        <a:t>Comparing hand spans.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18518090"/>
                  </a:ext>
                </a:extLst>
              </a:tr>
            </a:tbl>
          </a:graphicData>
        </a:graphic>
      </p:graphicFrame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B3D2C7D0-481B-01F4-68CF-BC9A64528A4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35687732"/>
              </p:ext>
            </p:extLst>
          </p:nvPr>
        </p:nvGraphicFramePr>
        <p:xfrm>
          <a:off x="2238636" y="2646282"/>
          <a:ext cx="1895901" cy="1440047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895901">
                  <a:extLst>
                    <a:ext uri="{9D8B030D-6E8A-4147-A177-3AD203B41FA5}">
                      <a16:colId xmlns:a16="http://schemas.microsoft.com/office/drawing/2014/main" val="8432631"/>
                    </a:ext>
                  </a:extLst>
                </a:gridCol>
              </a:tblGrid>
              <a:tr h="400081"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>
                          <a:solidFill>
                            <a:schemeClr val="tx1"/>
                          </a:solidFill>
                          <a:latin typeface="XCCW Joined 14a" panose="03050602040000000000" pitchFamily="66" charset="0"/>
                        </a:rPr>
                        <a:t>Class reader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15363668"/>
                  </a:ext>
                </a:extLst>
              </a:tr>
              <a:tr h="1039966">
                <a:tc>
                  <a:txBody>
                    <a:bodyPr/>
                    <a:lstStyle/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endParaRPr lang="en-GB" sz="1050" baseline="0" dirty="0">
                        <a:solidFill>
                          <a:schemeClr val="tx1"/>
                        </a:solidFill>
                        <a:latin typeface="XCCW Joined 14a" panose="03050602040000000000" pitchFamily="66" charset="0"/>
                      </a:endParaRPr>
                    </a:p>
                    <a:p>
                      <a:pPr marL="0" lvl="0" indent="0" algn="ctr">
                        <a:buFont typeface="Arial" panose="020B0604020202020204" pitchFamily="34" charset="0"/>
                        <a:buNone/>
                      </a:pPr>
                      <a:endParaRPr lang="en-GB" sz="1050" baseline="0" dirty="0">
                        <a:solidFill>
                          <a:schemeClr val="tx1"/>
                        </a:solidFill>
                        <a:latin typeface="XCCW Joined 14a"/>
                      </a:endParaRPr>
                    </a:p>
                    <a:p>
                      <a:pPr marL="0" lvl="0" indent="0" algn="ctr">
                        <a:buFont typeface="Arial" panose="020B0604020202020204" pitchFamily="34" charset="0"/>
                        <a:buNone/>
                      </a:pPr>
                      <a:r>
                        <a:rPr lang="en-GB" sz="1050" baseline="0" dirty="0">
                          <a:solidFill>
                            <a:schemeClr val="tx1"/>
                          </a:solidFill>
                          <a:latin typeface="XCCW Joined 14a"/>
                        </a:rPr>
                        <a:t>Fussy Freda – Julia Jarman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89926102"/>
                  </a:ext>
                </a:extLst>
              </a:tr>
            </a:tbl>
          </a:graphicData>
        </a:graphic>
      </p:graphicFrame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BE75515B-C8C1-5BD0-B461-875CC38EF95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985501"/>
              </p:ext>
            </p:extLst>
          </p:nvPr>
        </p:nvGraphicFramePr>
        <p:xfrm>
          <a:off x="399619" y="1210390"/>
          <a:ext cx="3678034" cy="1270531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3678034">
                  <a:extLst>
                    <a:ext uri="{9D8B030D-6E8A-4147-A177-3AD203B41FA5}">
                      <a16:colId xmlns:a16="http://schemas.microsoft.com/office/drawing/2014/main" val="883401891"/>
                    </a:ext>
                  </a:extLst>
                </a:gridCol>
              </a:tblGrid>
              <a:tr h="387991">
                <a:tc>
                  <a:txBody>
                    <a:bodyPr/>
                    <a:lstStyle/>
                    <a:p>
                      <a:pPr algn="ctr"/>
                      <a:r>
                        <a:rPr lang="en-GB" sz="1400" b="1" dirty="0">
                          <a:solidFill>
                            <a:schemeClr val="tx1"/>
                          </a:solidFill>
                          <a:latin typeface="XCCW Joined 14a" panose="03050602040000000000" pitchFamily="66" charset="0"/>
                        </a:rPr>
                        <a:t>What should I already know?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78567349"/>
                  </a:ext>
                </a:extLst>
              </a:tr>
              <a:tr h="882540">
                <a:tc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aseline="0" dirty="0">
                          <a:solidFill>
                            <a:schemeClr val="tx1"/>
                          </a:solidFill>
                          <a:latin typeface="XCCW Joined 14a" panose="03050602040000000000" pitchFamily="66" charset="0"/>
                        </a:rPr>
                        <a:t>I can identify, name, draw and label the basic parts of the human body and say which part of the body is associated with each sense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83487476"/>
                  </a:ext>
                </a:extLst>
              </a:tr>
            </a:tbl>
          </a:graphicData>
        </a:graphic>
      </p:graphicFrame>
      <p:pic>
        <p:nvPicPr>
          <p:cNvPr id="7" name="Picture 6">
            <a:extLst>
              <a:ext uri="{FF2B5EF4-FFF2-40B4-BE49-F238E27FC236}">
                <a16:creationId xmlns:a16="http://schemas.microsoft.com/office/drawing/2014/main" id="{0EABF5AE-E45E-3156-42DF-DB2EA3060BD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093044"/>
            <a:ext cx="1683046" cy="168891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F6A1E1D6-F0F3-F1DB-5E6B-70B696F883F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16672" y="4596533"/>
            <a:ext cx="3073500" cy="23029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420732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95367e8d-8697-41d5-8e9f-d6f7e97d8204" xsi:nil="true"/>
    <lcf76f155ced4ddcb4097134ff3c332f xmlns="e210c5df-0f59-48c0-8c96-74fbe3734267">
      <Terms xmlns="http://schemas.microsoft.com/office/infopath/2007/PartnerControls"/>
    </lcf76f155ced4ddcb4097134ff3c332f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E8EFCFA6A152148A5F2DBB6D1A54742" ma:contentTypeVersion="15" ma:contentTypeDescription="Create a new document." ma:contentTypeScope="" ma:versionID="cabbc071119ff7f9512a6555dec2ddc4">
  <xsd:schema xmlns:xsd="http://www.w3.org/2001/XMLSchema" xmlns:xs="http://www.w3.org/2001/XMLSchema" xmlns:p="http://schemas.microsoft.com/office/2006/metadata/properties" xmlns:ns2="95367e8d-8697-41d5-8e9f-d6f7e97d8204" xmlns:ns3="e210c5df-0f59-48c0-8c96-74fbe3734267" targetNamespace="http://schemas.microsoft.com/office/2006/metadata/properties" ma:root="true" ma:fieldsID="438009e34d44a6926ce836c7fe42048c" ns2:_="" ns3:_="">
    <xsd:import namespace="95367e8d-8697-41d5-8e9f-d6f7e97d8204"/>
    <xsd:import namespace="e210c5df-0f59-48c0-8c96-74fbe3734267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ObjectDetectorVersions" minOccurs="0"/>
                <xsd:element ref="ns3:MediaServiceDateTaken" minOccurs="0"/>
                <xsd:element ref="ns3:MediaServiceGenerationTime" minOccurs="0"/>
                <xsd:element ref="ns3:MediaServiceEventHashCode" minOccurs="0"/>
                <xsd:element ref="ns3:MediaLengthInSeconds" minOccurs="0"/>
                <xsd:element ref="ns3:lcf76f155ced4ddcb4097134ff3c332f" minOccurs="0"/>
                <xsd:element ref="ns2:TaxCatchAll" minOccurs="0"/>
                <xsd:element ref="ns3:MediaServiceLocation" minOccurs="0"/>
                <xsd:element ref="ns3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5367e8d-8697-41d5-8e9f-d6f7e97d8204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0" nillable="true" ma:displayName="Taxonomy Catch All Column" ma:hidden="true" ma:list="{0d40dc1e-31d6-4d03-9103-5e3e148e62fa}" ma:internalName="TaxCatchAll" ma:showField="CatchAllData" ma:web="95367e8d-8697-41d5-8e9f-d6f7e97d820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210c5df-0f59-48c0-8c96-74fbe373426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2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4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7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042fbdbb-7832-4d7a-8035-d05e04facd4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21" nillable="true" ma:displayName="Location" ma:description="" ma:indexed="true" ma:internalName="MediaServiceLocation" ma:readOnly="true">
      <xsd:simpleType>
        <xsd:restriction base="dms:Text"/>
      </xsd:simpleType>
    </xsd:element>
    <xsd:element name="MediaServiceOCR" ma:index="2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34E07523-0054-4D29-8748-C8F478EF2C57}">
  <ds:schemaRefs>
    <ds:schemaRef ds:uri="http://purl.org/dc/elements/1.1/"/>
    <ds:schemaRef ds:uri="http://www.w3.org/XML/1998/namespace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http://schemas.microsoft.com/office/2006/metadata/properties"/>
    <ds:schemaRef ds:uri="http://schemas.microsoft.com/office/2006/documentManagement/types"/>
    <ds:schemaRef ds:uri="e210c5df-0f59-48c0-8c96-74fbe3734267"/>
    <ds:schemaRef ds:uri="95367e8d-8697-41d5-8e9f-d6f7e97d8204"/>
    <ds:schemaRef ds:uri="http://purl.org/dc/terms/"/>
  </ds:schemaRefs>
</ds:datastoreItem>
</file>

<file path=customXml/itemProps2.xml><?xml version="1.0" encoding="utf-8"?>
<ds:datastoreItem xmlns:ds="http://schemas.openxmlformats.org/officeDocument/2006/customXml" ds:itemID="{A67A0C0B-FC89-4A04-B31C-C802DF49540E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FF8BCD77-3369-4C4F-815B-4D819104703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95367e8d-8697-41d5-8e9f-d6f7e97d8204"/>
    <ds:schemaRef ds:uri="e210c5df-0f59-48c0-8c96-74fbe373426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2323</TotalTime>
  <Words>242</Words>
  <Application>Microsoft Office PowerPoint</Application>
  <PresentationFormat>A4 Paper (210x297 mm)</PresentationFormat>
  <Paragraphs>31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XCCW Joined 14a</vt:lpstr>
      <vt:lpstr>Office Theme</vt:lpstr>
      <vt:lpstr>Science: Year 2 Animals including humans Knowledge Organiser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Knowledge Organiser Animals, Including Humans Year 1</dc:title>
  <dc:creator>David.Hatfield - SCH.337</dc:creator>
  <cp:lastModifiedBy>Rachel Walker</cp:lastModifiedBy>
  <cp:revision>88</cp:revision>
  <cp:lastPrinted>2021-06-24T13:53:31Z</cp:lastPrinted>
  <dcterms:created xsi:type="dcterms:W3CDTF">2021-05-07T10:07:33Z</dcterms:created>
  <dcterms:modified xsi:type="dcterms:W3CDTF">2024-09-17T10:00:18Z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0x0101009E8EFCFA6A152148A5F2DBB6D1A54742</vt:lpwstr>
  </property>
  <property fmtid="{D5CDD505-2E9C-101B-9397-08002B2CF9AE}" pid="3" name="Order">
    <vt:r8>632400</vt:r8>
  </property>
  <property fmtid="{D5CDD505-2E9C-101B-9397-08002B2CF9AE}" pid="4" name="MediaServiceImageTags">
    <vt:lpwstr/>
  </property>
</Properties>
</file>