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B0B0"/>
    <a:srgbClr val="AE7ED0"/>
    <a:srgbClr val="E5D4F0"/>
    <a:srgbClr val="F1D7D7"/>
    <a:srgbClr val="F6C021"/>
    <a:srgbClr val="4DBB72"/>
    <a:srgbClr val="4C8CCA"/>
    <a:srgbClr val="FEF300"/>
    <a:srgbClr val="EF633D"/>
    <a:srgbClr val="85D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14361E-3518-271A-8961-F0B68F8A37FA}" v="8" dt="2026-03-09T16:00:23.4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12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lsea Welch" userId="c70e99e0-8228-47a2-bccf-887570918b31" providerId="ADAL" clId="{C27427C8-8A22-42C3-8AC6-2FB70C2B1FBF}"/>
    <pc:docChg chg="modSld">
      <pc:chgData name="Chelsea Welch" userId="c70e99e0-8228-47a2-bccf-887570918b31" providerId="ADAL" clId="{C27427C8-8A22-42C3-8AC6-2FB70C2B1FBF}" dt="2026-03-06T15:02:16.603" v="94" actId="20577"/>
      <pc:docMkLst>
        <pc:docMk/>
      </pc:docMkLst>
      <pc:sldChg chg="modSp mod">
        <pc:chgData name="Chelsea Welch" userId="c70e99e0-8228-47a2-bccf-887570918b31" providerId="ADAL" clId="{C27427C8-8A22-42C3-8AC6-2FB70C2B1FBF}" dt="2026-03-06T15:02:16.603" v="94" actId="20577"/>
        <pc:sldMkLst>
          <pc:docMk/>
          <pc:sldMk cId="774207327" sldId="256"/>
        </pc:sldMkLst>
        <pc:spChg chg="mod">
          <ac:chgData name="Chelsea Welch" userId="c70e99e0-8228-47a2-bccf-887570918b31" providerId="ADAL" clId="{C27427C8-8A22-42C3-8AC6-2FB70C2B1FBF}" dt="2026-03-06T14:57:54.788" v="8" actId="14100"/>
          <ac:spMkLst>
            <pc:docMk/>
            <pc:sldMk cId="774207327" sldId="256"/>
            <ac:spMk id="4" creationId="{00000000-0000-0000-0000-000000000000}"/>
          </ac:spMkLst>
        </pc:spChg>
        <pc:graphicFrameChg chg="mod">
          <ac:chgData name="Chelsea Welch" userId="c70e99e0-8228-47a2-bccf-887570918b31" providerId="ADAL" clId="{C27427C8-8A22-42C3-8AC6-2FB70C2B1FBF}" dt="2026-03-06T14:57:59.864" v="9" actId="1076"/>
          <ac:graphicFrameMkLst>
            <pc:docMk/>
            <pc:sldMk cId="774207327" sldId="256"/>
            <ac:graphicFrameMk id="6" creationId="{00000000-0000-0000-0000-000000000000}"/>
          </ac:graphicFrameMkLst>
        </pc:graphicFrameChg>
        <pc:graphicFrameChg chg="mod modGraphic">
          <ac:chgData name="Chelsea Welch" userId="c70e99e0-8228-47a2-bccf-887570918b31" providerId="ADAL" clId="{C27427C8-8A22-42C3-8AC6-2FB70C2B1FBF}" dt="2026-03-06T15:02:16.603" v="94" actId="20577"/>
          <ac:graphicFrameMkLst>
            <pc:docMk/>
            <pc:sldMk cId="774207327" sldId="256"/>
            <ac:graphicFrameMk id="7" creationId="{00000000-0000-0000-0000-000000000000}"/>
          </ac:graphicFrameMkLst>
        </pc:graphicFrameChg>
      </pc:sldChg>
    </pc:docChg>
  </pc:docChgLst>
  <pc:docChgLst>
    <pc:chgData name="Rachel Standford" userId="S::rachel.standford@holwaypark.somerset.sch.uk::fd7d4fd8-f449-4b64-862c-3585e30a75b4" providerId="AD" clId="Web-{6E14361E-3518-271A-8961-F0B68F8A37FA}"/>
    <pc:docChg chg="modSld">
      <pc:chgData name="Rachel Standford" userId="S::rachel.standford@holwaypark.somerset.sch.uk::fd7d4fd8-f449-4b64-862c-3585e30a75b4" providerId="AD" clId="Web-{6E14361E-3518-271A-8961-F0B68F8A37FA}" dt="2026-03-09T16:00:07.687" v="5"/>
      <pc:docMkLst>
        <pc:docMk/>
      </pc:docMkLst>
      <pc:sldChg chg="modSp">
        <pc:chgData name="Rachel Standford" userId="S::rachel.standford@holwaypark.somerset.sch.uk::fd7d4fd8-f449-4b64-862c-3585e30a75b4" providerId="AD" clId="Web-{6E14361E-3518-271A-8961-F0B68F8A37FA}" dt="2026-03-09T16:00:07.687" v="5"/>
        <pc:sldMkLst>
          <pc:docMk/>
          <pc:sldMk cId="774207327" sldId="256"/>
        </pc:sldMkLst>
        <pc:graphicFrameChg chg="mod modGraphic">
          <ac:chgData name="Rachel Standford" userId="S::rachel.standford@holwaypark.somerset.sch.uk::fd7d4fd8-f449-4b64-862c-3585e30a75b4" providerId="AD" clId="Web-{6E14361E-3518-271A-8961-F0B68F8A37FA}" dt="2026-03-09T16:00:07.687" v="5"/>
          <ac:graphicFrameMkLst>
            <pc:docMk/>
            <pc:sldMk cId="774207327" sldId="256"/>
            <ac:graphicFrameMk id="7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7" y="156753"/>
            <a:ext cx="4612242" cy="653373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600" b="1">
                <a:latin typeface="Comic Sans MS" panose="030F0702030302020204" pitchFamily="66" charset="0"/>
              </a:rPr>
              <a:t>Year 4/5 Geography: Settlement and Trade</a:t>
            </a:r>
            <a:br>
              <a:rPr lang="en-GB" sz="1600" b="1">
                <a:latin typeface="Comic Sans MS" panose="030F0702030302020204" pitchFamily="66" charset="0"/>
              </a:rPr>
            </a:br>
            <a:r>
              <a:rPr lang="en-GB" sz="1600" b="1">
                <a:latin typeface="Comic Sans MS" panose="030F0702030302020204" pitchFamily="66" charset="0"/>
              </a:rPr>
              <a:t>Knowledge Organiser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711051"/>
              </p:ext>
            </p:extLst>
          </p:nvPr>
        </p:nvGraphicFramePr>
        <p:xfrm>
          <a:off x="4966447" y="144394"/>
          <a:ext cx="4693732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3732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34948"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Learning Objectives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 recap the UK, its four countries, capital cities and surrounding seas.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 explore the land-use of the UK and how this has changed over time.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 explore the human geography of the UK focusing on types of settlement and how it has changed over time.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4502937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 explore economic activity, trade links and the distribution of natural resources in the UK and how this has changed over time.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659527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153848"/>
              </p:ext>
            </p:extLst>
          </p:nvPr>
        </p:nvGraphicFramePr>
        <p:xfrm>
          <a:off x="201807" y="874579"/>
          <a:ext cx="4599402" cy="3169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99402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Facts and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67281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Natural resources in the UK include coal, oil, natural gas, wind, and farmland.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122687">
                <a:tc>
                  <a:txBody>
                    <a:bodyPr/>
                    <a:lstStyle/>
                    <a:p>
                      <a:r>
                        <a:rPr lang="en-GB" sz="11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UK trades with many countries, buying and selling things like cars, food, fuel and electronics.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170884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Trade links are how goods and services move between the UK and other places – today this includes airports, shipping ports and the Channel Tunnel (opened in 1994).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170884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UK had a major change during the Industrial Revolution (late 1700s–1800s), when many people moved to cities to work in factories.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1407926"/>
                  </a:ext>
                </a:extLst>
              </a:tr>
              <a:tr h="170884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In the past, most people in the UK lived in the countryside and worked in farming, but now most people live in towns and cities.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9722106"/>
                  </a:ext>
                </a:extLst>
              </a:tr>
              <a:tr h="170884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Land use in the UK includes farming, housing, forests, industry and transport.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508059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312699"/>
              </p:ext>
            </p:extLst>
          </p:nvPr>
        </p:nvGraphicFramePr>
        <p:xfrm>
          <a:off x="201807" y="4108952"/>
          <a:ext cx="4617533" cy="1851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7533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17697">
                <a:tc>
                  <a:txBody>
                    <a:bodyPr/>
                    <a:lstStyle/>
                    <a:p>
                      <a:r>
                        <a:rPr lang="en-GB" sz="1350" b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7E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10179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does “land use” mean, and how is land used in different parts of the UK?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has land use changed in the UK over time?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What is a settlement and what are the different types?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natural resources does the UK have?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is trade important for the UK today?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are the countries, capital cities and the seas that surround the UK called?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731536"/>
              </p:ext>
            </p:extLst>
          </p:nvPr>
        </p:nvGraphicFramePr>
        <p:xfrm>
          <a:off x="4953000" y="2257780"/>
          <a:ext cx="4693732" cy="393741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298787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  <a:gridCol w="3394945">
                  <a:extLst>
                    <a:ext uri="{9D8B030D-6E8A-4147-A177-3AD203B41FA5}">
                      <a16:colId xmlns:a16="http://schemas.microsoft.com/office/drawing/2014/main" val="1331955835"/>
                    </a:ext>
                  </a:extLst>
                </a:gridCol>
              </a:tblGrid>
              <a:tr h="291816">
                <a:tc gridSpan="2"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neighbouring countries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Countries that are next to or close to another country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boundaries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</a:t>
                      </a:r>
                      <a:r>
                        <a:rPr lang="en-GB" sz="1100" b="0">
                          <a:latin typeface="Comic Sans MS" panose="030F0702030302020204" pitchFamily="66" charset="0"/>
                        </a:rPr>
                        <a:t>he lines that show where one country, region, or area ends and another begins.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7349097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settlement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place where people live. This could be a village, town, or city.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0207173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trade links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connections between places that let them buy and sell goods to each other.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767712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land use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land is used by people, such as for homes, farms, shops, roads, or parks.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6667652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minerals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Natural materials found in the ground, like coal, salt, or gold, that we can use.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7722463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natural resources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Things from nature that people use, like water, trees, wind, sun, or minerals.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1925053"/>
                  </a:ext>
                </a:extLst>
              </a:tr>
              <a:tr h="4540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economic activity</a:t>
                      </a:r>
                      <a:endParaRPr lang="en-GB" sz="1100" b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jobs people do to make or provide things, like farming, building, or selling.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41149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7" ma:contentTypeDescription="Create a new document." ma:contentTypeScope="" ma:versionID="9779ab68fe95dc11bfee90b033ce1b2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f2b494099e8e36fe3e5d84baf25dfaea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  <xsd:element ref="ns3:Comme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Comments" ma:index="24" nillable="true" ma:displayName="Comments" ma:format="Dropdown" ma:internalName="Comments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  <Comments xmlns="e210c5df-0f59-48c0-8c96-74fbe3734267" xsi:nil="true"/>
  </documentManagement>
</p:properties>
</file>

<file path=customXml/itemProps1.xml><?xml version="1.0" encoding="utf-8"?>
<ds:datastoreItem xmlns:ds="http://schemas.openxmlformats.org/officeDocument/2006/customXml" ds:itemID="{138C560B-BEDA-4416-944F-07AA0FBC07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4E661F2-E992-4063-94BD-84D4D954BFA8}"/>
</file>

<file path=customXml/itemProps3.xml><?xml version="1.0" encoding="utf-8"?>
<ds:datastoreItem xmlns:ds="http://schemas.openxmlformats.org/officeDocument/2006/customXml" ds:itemID="{8442C847-757A-4D5D-B427-9E41B225FA20}">
  <ds:schemaRefs>
    <ds:schemaRef ds:uri="95367e8d-8697-41d5-8e9f-d6f7e97d8204"/>
    <ds:schemaRef ds:uri="e210c5df-0f59-48c0-8c96-74fbe3734267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4/5 Geography: Settlement and Trade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revision>1</cp:revision>
  <dcterms:created xsi:type="dcterms:W3CDTF">2021-05-07T10:07:33Z</dcterms:created>
  <dcterms:modified xsi:type="dcterms:W3CDTF">2026-03-09T16:01:03Z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813600</vt:r8>
  </property>
  <property fmtid="{D5CDD505-2E9C-101B-9397-08002B2CF9AE}" pid="4" name="MediaServiceImageTags">
    <vt:lpwstr/>
  </property>
</Properties>
</file>